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 standalone="yes"?>

<Relationships  xmlns="http://schemas.openxmlformats.org/package/2006/relationships">
<Relationship Id="rId3" Type="http://schemas.openxmlformats.org/officeDocument/2006/relationships/extended-properties" Target="docProps/app.xml"/>
<Relationship Id="rId2" Type="http://schemas.openxmlformats.org/package/2006/relationships/metadata/core-properties" Target="docProps/core.xml"/>
<Relationship Id="rId1" Type="http://schemas.openxmlformats.org/officeDocument/2006/relationships/officeDocument" Target="ppt/presentation.xml"/>
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  <p:sldMasterId id="2147483691" r:id="rId2"/>
    <p:sldMasterId id="2147483718" r:id="rId3"/>
  </p:sldMasterIdLst>
  <p:notesMasterIdLst>
    <p:notesMasterId r:id="rId4"/>
  </p:notesMasterIdLst>
  <p:handoutMasterIdLst>
    <p:handoutMasterId r:id="rId5"/>
  </p:handout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</p:sldIdLst>
  <p:sldSz cx="12192000" cy="6858000"/>
  <p:notesSz cx="6858000" cy="9144000"/>
  <p:embeddedFontLst>
    <p:embeddedFont>
      <p:font typeface="Poppins" panose="00000500000000000000" pitchFamily="2" charset="0"/>
      <p:regular r:id="rId6"/>
      <p:bold r:id="rId7"/>
      <p:italic r:id="rId8"/>
      <p:boldItalic r:id="rId9"/>
    </p:embeddedFont>
    <p:embeddedFont>
      <p:font typeface="Poppins Medium" panose="00000600000000000000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682">
          <p15:clr>
            <a:srgbClr val="A4A3A4"/>
          </p15:clr>
        </p15:guide>
        <p15:guide id="2" pos="325">
          <p15:clr>
            <a:srgbClr val="A4A3A4"/>
          </p15:clr>
        </p15:guide>
        <p15:guide id="3" pos="1481">
          <p15:clr>
            <a:srgbClr val="A4A3A4"/>
          </p15:clr>
        </p15:guide>
        <p15:guide id="4" pos="6879">
          <p15:clr>
            <a:srgbClr val="A4A3A4"/>
          </p15:clr>
        </p15:guide>
        <p15:guide id="5" pos="3250">
          <p15:clr>
            <a:srgbClr val="A4A3A4"/>
          </p15:clr>
        </p15:guide>
        <p15:guide id="6" orient="horz" pos="1706">
          <p15:clr>
            <a:srgbClr val="A4A3A4"/>
          </p15:clr>
        </p15:guide>
        <p15:guide id="7" orient="horz" pos="845">
          <p15:clr>
            <a:srgbClr val="A4A3A4"/>
          </p15:clr>
        </p15:guide>
        <p15:guide id="8" orient="horz" pos="304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45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02BAD8-2F0C-4BC5-8D39-33C48B483F86}">
  <a:tblStyle styleId="{EA02BAD8-2F0C-4BC5-8D39-33C48B483F8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49" autoAdjust="0"/>
    <p:restoredTop sz="87451" autoAdjust="0"/>
  </p:normalViewPr>
  <p:slideViewPr>
    <p:cSldViewPr snapToGrid="0">
      <p:cViewPr varScale="1">
        <p:scale>
          <a:sx n="48" d="100"/>
          <a:sy n="48" d="100"/>
        </p:scale>
        <p:origin x="77" y="821"/>
      </p:cViewPr>
      <p:guideLst>
        <p:guide orient="horz" pos="2682"/>
        <p:guide pos="325"/>
        <p:guide pos="1481"/>
        <p:guide pos="6879"/>
        <p:guide pos="3250"/>
        <p:guide orient="horz" pos="1706"/>
        <p:guide orient="horz" pos="845"/>
        <p:guide orient="horz" pos="304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2" d="100"/>
          <a:sy n="62" d="100"/>
        </p:scale>
        <p:origin x="3226" y="77"/>
      </p:cViewPr>
      <p:guideLst/>
    </p:cSldViewPr>
  </p:notesViewPr>
  <p:gridSpacing cx="152400" cy="152400"/>
</p:viewPr>
</file>

<file path=ppt/_rels/presentation.xml.rels><?xml version="1.0" encoding="UTF-8" standalone="yes"?>

<Relationships  xmlns="http://schemas.openxmlformats.org/package/2006/relationships">
<Relationship Id="rId8" Type="http://schemas.openxmlformats.org/officeDocument/2006/relationships/font" Target="fonts/font3.fntdata"/>
<Relationship Id="rId13" Type="http://schemas.openxmlformats.org/officeDocument/2006/relationships/font" Target="fonts/font8.fntdata"/>
<Relationship Id="rId3" Type="http://schemas.openxmlformats.org/officeDocument/2006/relationships/slideMaster" Target="slideMasters/slideMaster3.xml"/>
<Relationship Id="rId7" Type="http://schemas.openxmlformats.org/officeDocument/2006/relationships/font" Target="fonts/font2.fntdata"/>
<Relationship Id="rId12" Type="http://schemas.openxmlformats.org/officeDocument/2006/relationships/font" Target="fonts/font7.fntdata"/>
<Relationship Id="rId17" Type="http://schemas.openxmlformats.org/officeDocument/2006/relationships/tableStyles" Target="tableStyles.xml"/>
<Relationship Id="rId2" Type="http://schemas.openxmlformats.org/officeDocument/2006/relationships/slideMaster" Target="slideMasters/slideMaster2.xml"/>
<Relationship Id="rId16" Type="http://schemas.openxmlformats.org/officeDocument/2006/relationships/theme" Target="theme/theme1.xml"/>
<Relationship Id="rId1" Type="http://schemas.openxmlformats.org/officeDocument/2006/relationships/slideMaster" Target="slideMasters/slideMaster1.xml"/>
<Relationship Id="rId6" Type="http://schemas.openxmlformats.org/officeDocument/2006/relationships/font" Target="fonts/font1.fntdata"/>
<Relationship Id="rId11" Type="http://schemas.openxmlformats.org/officeDocument/2006/relationships/font" Target="fonts/font6.fntdata"/>
<Relationship Id="rId5" Type="http://schemas.openxmlformats.org/officeDocument/2006/relationships/handoutMaster" Target="handoutMasters/handoutMaster1.xml"/>
<Relationship Id="rId15" Type="http://schemas.openxmlformats.org/officeDocument/2006/relationships/viewProps" Target="viewProps.xml"/>
<Relationship Id="rId10" Type="http://schemas.openxmlformats.org/officeDocument/2006/relationships/font" Target="fonts/font5.fntdata"/>
<Relationship Id="rId4" Type="http://schemas.openxmlformats.org/officeDocument/2006/relationships/notesMaster" Target="notesMasters/notesMaster1.xml"/>
<Relationship Id="rId9" Type="http://schemas.openxmlformats.org/officeDocument/2006/relationships/font" Target="fonts/font4.fntdata"/>
<Relationship Id="rId14" Type="http://schemas.openxmlformats.org/officeDocument/2006/relationships/presProps" Target="presProps.xml"/>
<Relationship Id="rId18" Type="http://schemas.openxmlformats.org/officeDocument/2006/relationships/slide" Target="slides/slide1.xml"/>
<Relationship Id="rId19" Type="http://schemas.openxmlformats.org/officeDocument/2006/relationships/slide" Target="slides/slide2.xml"/>
<Relationship Id="rId20" Type="http://schemas.openxmlformats.org/officeDocument/2006/relationships/slide" Target="slides/slide3.xml"/>
<Relationship Id="rId21" Type="http://schemas.openxmlformats.org/officeDocument/2006/relationships/slide" Target="slides/slide4.xml"/>
<Relationship Id="rId22" Type="http://schemas.openxmlformats.org/officeDocument/2006/relationships/slide" Target="slides/slide5.xml"/>
<Relationship Id="rId23" Type="http://schemas.openxmlformats.org/officeDocument/2006/relationships/slide" Target="slides/slide6.xml"/>
<Relationship Id="rId24" Type="http://schemas.openxmlformats.org/officeDocument/2006/relationships/slide" Target="slides/slide7.xml"/>
<Relationship Id="rId25" Type="http://schemas.openxmlformats.org/officeDocument/2006/relationships/slide" Target="slides/slide8.xml"/>
</Relationships>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C7F8934-010C-2A1B-A287-15684B8C40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BD362D8-15AC-268F-92B2-E4010C49E8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9BF1F-2205-463C-8314-F001358D3E2A}" type="datetimeFigureOut">
              <a:rPr lang="es-MX" smtClean="0"/>
              <a:t>10/12/2024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AEEA117-17AB-0D8D-194B-7B7A0B76574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F5D79B4-4AAB-A9C0-426E-346A914755B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F8B42-CA41-49F1-B2D4-C6E4D86AA3E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4409240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1283ca0cd28fd7888400469cd0683e54fe68636b.png>
</file>

<file path=ppt/media/247ce923184c1371f9b4d04a3ef639106b93e45b.png>
</file>

<file path=ppt/media/421c97bd2fe285a6b525b5e481423f6f0e8923ad.png>
</file>

<file path=ppt/media/49103e0191614191d72816dd55dca485a8b94174.png>
</file>

<file path=ppt/media/c7a1d3655070d84231cff488ea8355943ba14840.png>
</file>

<file path=ppt/media/c9c1adb2d5501fffb540f860bdb0d7363caad0e8.png>
</file>

<file path=ppt/media/e5f719b86be783cea5ada3f00df4861a1c794cc8.png>
</file>

<file path=ppt/media/image1.png>
</file>

<file path=ppt/media/image10.svg>
</file>

<file path=ppt/media/image11.png>
</file>

<file path=ppt/media/image12.svg>
</file>

<file path=ppt/media/image13.png>
</file>

<file path=ppt/media/image14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" preserve="1">
  <p:cSld name="morant_portada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arge crowd of people in a plaza with a flag&#10;&#10;Description automatically generated">
            <a:extLst>
              <a:ext uri="{FF2B5EF4-FFF2-40B4-BE49-F238E27FC236}">
                <a16:creationId xmlns:a16="http://schemas.microsoft.com/office/drawing/2014/main" id="{811D58EA-D8F5-B539-C813-52A4D6DF5A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-48128" y="-161623"/>
            <a:ext cx="12233144" cy="8318538"/>
          </a:xfrm>
          <a:prstGeom prst="rect">
            <a:avLst/>
          </a:prstGeom>
        </p:spPr>
      </p:pic>
      <p:sp>
        <p:nvSpPr>
          <p:cNvPr id="17" name="Google Shape;17;p2"/>
          <p:cNvSpPr/>
          <p:nvPr userDrawn="1"/>
        </p:nvSpPr>
        <p:spPr>
          <a:xfrm rot="-5400000">
            <a:off x="1902382" y="-2112133"/>
            <a:ext cx="8318538" cy="12219558"/>
          </a:xfrm>
          <a:prstGeom prst="rect">
            <a:avLst/>
          </a:prstGeom>
          <a:solidFill>
            <a:schemeClr val="lt1">
              <a:alpha val="819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titulo"/>
          <p:cNvSpPr txBox="1">
            <a:spLocks noGrp="1"/>
          </p:cNvSpPr>
          <p:nvPr>
            <p:ph type="body" idx="1"/>
          </p:nvPr>
        </p:nvSpPr>
        <p:spPr>
          <a:xfrm>
            <a:off x="1018903" y="1730371"/>
            <a:ext cx="10099086" cy="725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400" b="1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9" name="subtitulo"/>
          <p:cNvSpPr txBox="1">
            <a:spLocks noGrp="1"/>
          </p:cNvSpPr>
          <p:nvPr>
            <p:ph type="body" idx="2" hasCustomPrompt="1"/>
          </p:nvPr>
        </p:nvSpPr>
        <p:spPr>
          <a:xfrm>
            <a:off x="442913" y="2659921"/>
            <a:ext cx="11101387" cy="115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7200"/>
              <a:buNone/>
              <a:defRPr sz="4800" b="1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r>
              <a:rPr lang="es-MX" dirty="0"/>
              <a:t>h</a:t>
            </a:r>
            <a:endParaRPr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987B791-472A-3360-705D-7C2C32C69DD1}"/>
              </a:ext>
            </a:extLst>
          </p:cNvPr>
          <p:cNvSpPr/>
          <p:nvPr userDrawn="1"/>
        </p:nvSpPr>
        <p:spPr>
          <a:xfrm>
            <a:off x="998331" y="4033756"/>
            <a:ext cx="10154196" cy="397011"/>
          </a:xfrm>
          <a:prstGeom prst="rect">
            <a:avLst/>
          </a:prstGeom>
          <a:solidFill>
            <a:srgbClr val="BC4580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periodo"/>
          <p:cNvSpPr txBox="1">
            <a:spLocks noGrp="1"/>
          </p:cNvSpPr>
          <p:nvPr>
            <p:ph type="body" idx="3"/>
          </p:nvPr>
        </p:nvSpPr>
        <p:spPr>
          <a:xfrm>
            <a:off x="1018902" y="3997646"/>
            <a:ext cx="10099085" cy="397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C8F1373-C921-C323-A40D-C2146B813F1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79409" y="5121194"/>
            <a:ext cx="1259305" cy="125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57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_graficas_equitativas">
  <p:cSld name="morant_dos_graficas_equitativas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rafica_uno"/>
          <p:cNvSpPr>
            <a:spLocks noGrp="1"/>
          </p:cNvSpPr>
          <p:nvPr>
            <p:ph type="pic" idx="2"/>
          </p:nvPr>
        </p:nvSpPr>
        <p:spPr>
          <a:xfrm>
            <a:off x="419922" y="1124611"/>
            <a:ext cx="5676077" cy="4988529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8" name="grafica_dos"/>
          <p:cNvSpPr>
            <a:spLocks noGrp="1"/>
          </p:cNvSpPr>
          <p:nvPr>
            <p:ph type="pic" idx="3"/>
          </p:nvPr>
        </p:nvSpPr>
        <p:spPr>
          <a:xfrm>
            <a:off x="6095999" y="1124611"/>
            <a:ext cx="5720071" cy="4988534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06;p7">
            <a:extLst>
              <a:ext uri="{FF2B5EF4-FFF2-40B4-BE49-F238E27FC236}">
                <a16:creationId xmlns:a16="http://schemas.microsoft.com/office/drawing/2014/main" id="{1DAA4C56-13C9-BED2-1474-9611006E47BE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92FA8A9-2232-15CF-9045-87296B32A9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9183" y="6187962"/>
            <a:ext cx="542373" cy="542373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2785618-3038-0B14-D291-56504690D07A}"/>
              </a:ext>
            </a:extLst>
          </p:cNvPr>
          <p:cNvCxnSpPr>
            <a:cxnSpLocks/>
            <a:endCxn id="2" idx="1"/>
          </p:cNvCxnSpPr>
          <p:nvPr userDrawn="1"/>
        </p:nvCxnSpPr>
        <p:spPr>
          <a:xfrm>
            <a:off x="1359568" y="6500069"/>
            <a:ext cx="9619992" cy="0"/>
          </a:xfrm>
          <a:prstGeom prst="line">
            <a:avLst/>
          </a:prstGeom>
          <a:ln w="28575">
            <a:solidFill>
              <a:srgbClr val="BC45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_graficas_equitativas" preserve="1">
  <p:cSld name="morant_dos_graficas_equitativas_inteligencia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rafica_uno"/>
          <p:cNvSpPr>
            <a:spLocks noGrp="1"/>
          </p:cNvSpPr>
          <p:nvPr>
            <p:ph type="pic" idx="2"/>
          </p:nvPr>
        </p:nvSpPr>
        <p:spPr>
          <a:xfrm>
            <a:off x="419922" y="1124611"/>
            <a:ext cx="5676077" cy="4988529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8" name="grafica_dos"/>
          <p:cNvSpPr>
            <a:spLocks noGrp="1"/>
          </p:cNvSpPr>
          <p:nvPr>
            <p:ph type="pic" idx="3"/>
          </p:nvPr>
        </p:nvSpPr>
        <p:spPr>
          <a:xfrm>
            <a:off x="6095999" y="1124611"/>
            <a:ext cx="5720071" cy="4988534"/>
          </a:xfrm>
          <a:prstGeom prst="rect">
            <a:avLst/>
          </a:prstGeom>
          <a:noFill/>
          <a:ln>
            <a:noFill/>
          </a:ln>
        </p:spPr>
      </p:sp>
      <p:sp>
        <p:nvSpPr>
          <p:cNvPr id="4" name="CuadroTexto 6">
            <a:extLst>
              <a:ext uri="{FF2B5EF4-FFF2-40B4-BE49-F238E27FC236}">
                <a16:creationId xmlns:a16="http://schemas.microsoft.com/office/drawing/2014/main" id="{510CD8DC-2BB9-9A8E-4291-62D53F8E7B35}"/>
              </a:ext>
            </a:extLst>
          </p:cNvPr>
          <p:cNvSpPr txBox="1"/>
          <p:nvPr userDrawn="1"/>
        </p:nvSpPr>
        <p:spPr>
          <a:xfrm>
            <a:off x="1359568" y="6287665"/>
            <a:ext cx="9585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Nota: El tamaño de la palabra o frase representa la frecuencia con la que se menciona en las entrevistas. Esta gráfica utiliza inteligencia artificial para resumir las respuestas y el conocimiento de personas expertas para su análisis.</a:t>
            </a:r>
            <a:endParaRPr lang="es-MX" sz="12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F169AED2-7C9C-9DED-699F-8992B7F16269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267180"/>
            <a:ext cx="9619992" cy="0"/>
          </a:xfrm>
          <a:prstGeom prst="line">
            <a:avLst/>
          </a:prstGeom>
          <a:ln w="28575">
            <a:solidFill>
              <a:srgbClr val="BC45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106;p7">
            <a:extLst>
              <a:ext uri="{FF2B5EF4-FFF2-40B4-BE49-F238E27FC236}">
                <a16:creationId xmlns:a16="http://schemas.microsoft.com/office/drawing/2014/main" id="{AEF3DDF2-253C-056F-E452-425A35146392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42B73FA-4FD7-9B5B-8048-CC341425EC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9183" y="6187962"/>
            <a:ext cx="542373" cy="54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077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_graficas_equitativas" preserve="1" userDrawn="1">
  <p:cSld name="comparativa_clasificacion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rafica_uno"/>
          <p:cNvSpPr>
            <a:spLocks noGrp="1"/>
          </p:cNvSpPr>
          <p:nvPr>
            <p:ph type="pic" idx="2"/>
          </p:nvPr>
        </p:nvSpPr>
        <p:spPr>
          <a:xfrm>
            <a:off x="419922" y="1124611"/>
            <a:ext cx="5676077" cy="4988529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5AD73A0-A464-7219-48E9-95BC20662E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69564" y="1689325"/>
            <a:ext cx="5602514" cy="4229349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DC948EC2-BD80-3900-2DA8-0BE31E99CFE1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260917"/>
            <a:ext cx="9619992" cy="0"/>
          </a:xfrm>
          <a:prstGeom prst="line">
            <a:avLst/>
          </a:prstGeom>
          <a:ln w="28575">
            <a:solidFill>
              <a:srgbClr val="BC45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106;p7">
            <a:extLst>
              <a:ext uri="{FF2B5EF4-FFF2-40B4-BE49-F238E27FC236}">
                <a16:creationId xmlns:a16="http://schemas.microsoft.com/office/drawing/2014/main" id="{136E35F9-B9F6-24F1-4033-84141E3A8B9A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58F0236-7ECF-4997-830C-F07326CBDD8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9183" y="6187962"/>
            <a:ext cx="542373" cy="54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6043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alitativas_2">
  <p:cSld name="morant_cualitativas_2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5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" name="Google Shape;106;p7">
            <a:extLst>
              <a:ext uri="{FF2B5EF4-FFF2-40B4-BE49-F238E27FC236}">
                <a16:creationId xmlns:a16="http://schemas.microsoft.com/office/drawing/2014/main" id="{5B57FBAD-B88F-DF54-B787-27A7832717EB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7E82125-ECD5-89A0-ABAA-784941872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9183" y="6187962"/>
            <a:ext cx="542373" cy="542373"/>
          </a:xfrm>
          <a:prstGeom prst="rect">
            <a:avLst/>
          </a:prstGeom>
        </p:spPr>
      </p:pic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612E952-41D5-444C-5239-D85CE39E2848}"/>
              </a:ext>
            </a:extLst>
          </p:cNvPr>
          <p:cNvCxnSpPr>
            <a:cxnSpLocks/>
            <a:endCxn id="5" idx="1"/>
          </p:cNvCxnSpPr>
          <p:nvPr userDrawn="1"/>
        </p:nvCxnSpPr>
        <p:spPr>
          <a:xfrm>
            <a:off x="1359568" y="6500069"/>
            <a:ext cx="9619992" cy="0"/>
          </a:xfrm>
          <a:prstGeom prst="line">
            <a:avLst/>
          </a:prstGeom>
          <a:ln w="28575">
            <a:solidFill>
              <a:srgbClr val="BC45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2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ant_nota_metodolog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4">
            <a:extLst>
              <a:ext uri="{FF2B5EF4-FFF2-40B4-BE49-F238E27FC236}">
                <a16:creationId xmlns:a16="http://schemas.microsoft.com/office/drawing/2014/main" id="{2A61D2F9-CC0C-E242-E91C-FDCF720F45AB}"/>
              </a:ext>
            </a:extLst>
          </p:cNvPr>
          <p:cNvSpPr txBox="1"/>
          <p:nvPr userDrawn="1"/>
        </p:nvSpPr>
        <p:spPr>
          <a:xfrm>
            <a:off x="352126" y="397850"/>
            <a:ext cx="11001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200" b="1" spc="300" dirty="0">
                <a:solidFill>
                  <a:srgbClr val="9C165C"/>
                </a:solidFill>
                <a:latin typeface="Poppins" panose="02000000000000000000" pitchFamily="2" charset="77"/>
                <a:cs typeface="Poppins" panose="02000000000000000000" pitchFamily="2" charset="77"/>
              </a:rPr>
              <a:t>Nota metodológica¹</a:t>
            </a:r>
          </a:p>
        </p:txBody>
      </p:sp>
      <p:graphicFrame>
        <p:nvGraphicFramePr>
          <p:cNvPr id="9" name="Tabla 6">
            <a:extLst>
              <a:ext uri="{FF2B5EF4-FFF2-40B4-BE49-F238E27FC236}">
                <a16:creationId xmlns:a16="http://schemas.microsoft.com/office/drawing/2014/main" id="{99C1E06D-BA7A-66C5-11B5-32DB4CB4EED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582963037"/>
              </p:ext>
            </p:extLst>
          </p:nvPr>
        </p:nvGraphicFramePr>
        <p:xfrm>
          <a:off x="352126" y="1467853"/>
          <a:ext cx="11235646" cy="38904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5295">
                  <a:extLst>
                    <a:ext uri="{9D8B030D-6E8A-4147-A177-3AD203B41FA5}">
                      <a16:colId xmlns:a16="http://schemas.microsoft.com/office/drawing/2014/main" val="2929718257"/>
                    </a:ext>
                  </a:extLst>
                </a:gridCol>
                <a:gridCol w="8030351">
                  <a:extLst>
                    <a:ext uri="{9D8B030D-6E8A-4147-A177-3AD203B41FA5}">
                      <a16:colId xmlns:a16="http://schemas.microsoft.com/office/drawing/2014/main" val="1970159204"/>
                    </a:ext>
                  </a:extLst>
                </a:gridCol>
              </a:tblGrid>
              <a:tr h="374595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Tipo de encuesta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En vivienda, entrevistas cara a cara. 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628606"/>
                  </a:ext>
                </a:extLst>
              </a:tr>
              <a:tr h="595866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Objetivo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Medir la preferencia ciudadana respecto a las candidatas al Presidencias Municipales 2024, Senado y Presidencia de la República 2024.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317354"/>
                  </a:ext>
                </a:extLst>
              </a:tr>
              <a:tr h="301329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Fecha de levantamiento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Del 20 al 25 de marzo del 2024.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7920833"/>
                  </a:ext>
                </a:extLst>
              </a:tr>
              <a:tr h="420899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Marco muestral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Personas mayores de 18 años residentes en el Estado de México, con INE vigente.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167282"/>
                  </a:ext>
                </a:extLst>
              </a:tr>
              <a:tr h="767523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Proceso de selección </a:t>
                      </a:r>
                    </a:p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de la muestra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El Estado de México se estratificó en 19 regiones a partir de un análisis histórico-electoral. Después se seleccionaron 120 secciones electorales de manera aleatoria con probabilidad proporcional a su lista nominal. En cada sección se seleccionaron 2 manzanas de manera aleatoria simple y 5 entrevistas por manzana.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1453226"/>
                  </a:ext>
                </a:extLst>
              </a:tr>
              <a:tr h="301329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Tamaño de la muestra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1,196 entrevistas efectivas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325417"/>
                  </a:ext>
                </a:extLst>
              </a:tr>
              <a:tr h="5204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Margen de error</a:t>
                      </a:r>
                    </a:p>
                    <a:p>
                      <a:pPr algn="l"/>
                      <a:endParaRPr lang="es-ES_tradnl" sz="1600" b="1" dirty="0">
                        <a:solidFill>
                          <a:schemeClr val="tx1"/>
                        </a:solidFill>
                        <a:latin typeface="Poppins" panose="02000000000000000000" pitchFamily="2" charset="77"/>
                        <a:cs typeface="Poppins" panose="02000000000000000000" pitchFamily="2" charset="77"/>
                      </a:endParaRP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El error mediano de la muestra es de 2.8%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203586"/>
                  </a:ext>
                </a:extLst>
              </a:tr>
              <a:tr h="426482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Nivel de confianza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96% de confianza estadística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3306673"/>
                  </a:ext>
                </a:extLst>
              </a:tr>
            </a:tbl>
          </a:graphicData>
        </a:graphic>
      </p:graphicFrame>
      <p:sp>
        <p:nvSpPr>
          <p:cNvPr id="10" name="CuadroTexto 6">
            <a:extLst>
              <a:ext uri="{FF2B5EF4-FFF2-40B4-BE49-F238E27FC236}">
                <a16:creationId xmlns:a16="http://schemas.microsoft.com/office/drawing/2014/main" id="{C7E6D312-2E16-4C59-B7ED-A2545D55DE49}"/>
              </a:ext>
            </a:extLst>
          </p:cNvPr>
          <p:cNvSpPr txBox="1"/>
          <p:nvPr userDrawn="1"/>
        </p:nvSpPr>
        <p:spPr>
          <a:xfrm>
            <a:off x="352126" y="6026073"/>
            <a:ext cx="11235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200" dirty="0">
                <a:latin typeface="Poppins" panose="02000000000000000000" pitchFamily="2" charset="77"/>
                <a:cs typeface="Poppins" panose="02000000000000000000" pitchFamily="2" charset="77"/>
              </a:rPr>
              <a:t>Nota: ¹Los resultados pueden no sumar el 100% por cuestiones de redondeo. </a:t>
            </a:r>
            <a:r>
              <a:rPr lang="es-MX" sz="1200" kern="1200" dirty="0">
                <a:solidFill>
                  <a:schemeClr val="tx1"/>
                </a:solidFill>
                <a:latin typeface="Poppins" panose="02000000000000000000" pitchFamily="2" charset="77"/>
                <a:ea typeface="+mn-ea"/>
                <a:cs typeface="Poppins" panose="02000000000000000000" pitchFamily="2" charset="77"/>
              </a:rPr>
              <a:t>En las gráficas de cruces se pueden observar “*” en las estimaciones.  Estos representan el nivel de precisión la estimación. Cuando no se observa ninguno el dato es preciso mientras que “*” significa precisión estadística moderada y “**” es poca presión. No recomendamos interpretar los datos con “**”.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6092128-DBCB-031F-F5B3-0A913C090C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73683" y="251785"/>
            <a:ext cx="876903" cy="87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401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" preserve="1">
  <p:cSld name="gerencia_portada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EF8538B-517F-CC8D-6A73-7BB9F32FCB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4796"/>
          <a:stretch/>
        </p:blipFill>
        <p:spPr>
          <a:xfrm>
            <a:off x="0" y="-49428"/>
            <a:ext cx="12192000" cy="6858000"/>
          </a:xfrm>
          <a:prstGeom prst="rect">
            <a:avLst/>
          </a:prstGeom>
        </p:spPr>
      </p:pic>
      <p:sp>
        <p:nvSpPr>
          <p:cNvPr id="17" name="Google Shape;17;p2"/>
          <p:cNvSpPr/>
          <p:nvPr userDrawn="1"/>
        </p:nvSpPr>
        <p:spPr>
          <a:xfrm rot="-5400000">
            <a:off x="2614879" y="-2727391"/>
            <a:ext cx="6934686" cy="12219556"/>
          </a:xfrm>
          <a:prstGeom prst="rect">
            <a:avLst/>
          </a:prstGeom>
          <a:solidFill>
            <a:schemeClr val="lt1">
              <a:alpha val="819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titulo"/>
          <p:cNvSpPr txBox="1">
            <a:spLocks noGrp="1"/>
          </p:cNvSpPr>
          <p:nvPr>
            <p:ph type="body" idx="1"/>
          </p:nvPr>
        </p:nvSpPr>
        <p:spPr>
          <a:xfrm>
            <a:off x="1018903" y="1973263"/>
            <a:ext cx="10099086" cy="725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400" b="1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9" name="subtitulo"/>
          <p:cNvSpPr txBox="1">
            <a:spLocks noGrp="1"/>
          </p:cNvSpPr>
          <p:nvPr>
            <p:ph type="body" idx="2" hasCustomPrompt="1"/>
          </p:nvPr>
        </p:nvSpPr>
        <p:spPr>
          <a:xfrm>
            <a:off x="1018902" y="2802799"/>
            <a:ext cx="10099086" cy="115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7200"/>
              <a:buNone/>
              <a:defRPr sz="3200" b="1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r>
              <a:rPr lang="es-MX" dirty="0"/>
              <a:t>h</a:t>
            </a:r>
            <a:endParaRPr dirty="0"/>
          </a:p>
        </p:txBody>
      </p:sp>
      <p:sp>
        <p:nvSpPr>
          <p:cNvPr id="20" name="periodo"/>
          <p:cNvSpPr txBox="1">
            <a:spLocks noGrp="1"/>
          </p:cNvSpPr>
          <p:nvPr>
            <p:ph type="body" idx="3"/>
          </p:nvPr>
        </p:nvSpPr>
        <p:spPr>
          <a:xfrm>
            <a:off x="1018902" y="3997647"/>
            <a:ext cx="9628221" cy="348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46460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portada" preserve="1">
  <p:cSld name="gerencia_subportada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F727A2DE-6112-623E-2A81-B2FA6AE236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502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Google Shape;24;p3"/>
          <p:cNvSpPr/>
          <p:nvPr/>
        </p:nvSpPr>
        <p:spPr>
          <a:xfrm rot="-5400000">
            <a:off x="4195009" y="-1786869"/>
            <a:ext cx="3801979" cy="10672368"/>
          </a:xfrm>
          <a:prstGeom prst="rect">
            <a:avLst/>
          </a:prstGeom>
          <a:solidFill>
            <a:schemeClr val="lt1">
              <a:alpha val="819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titulo"/>
          <p:cNvSpPr txBox="1">
            <a:spLocks noGrp="1"/>
          </p:cNvSpPr>
          <p:nvPr>
            <p:ph type="body" idx="1"/>
          </p:nvPr>
        </p:nvSpPr>
        <p:spPr>
          <a:xfrm>
            <a:off x="1229226" y="3357814"/>
            <a:ext cx="9733547" cy="1597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000" b="1">
                <a:solidFill>
                  <a:schemeClr val="dk1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89757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gerencia_grafica_unica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4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299"/>
            <a:ext cx="11384373" cy="510111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MX" dirty="0"/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E6D27EE9-4EB6-ECD9-D12F-CA5B66FC0166}"/>
              </a:ext>
            </a:extLst>
          </p:cNvPr>
          <p:cNvCxnSpPr>
            <a:cxnSpLocks/>
          </p:cNvCxnSpPr>
          <p:nvPr userDrawn="1"/>
        </p:nvCxnSpPr>
        <p:spPr>
          <a:xfrm>
            <a:off x="1286004" y="6358417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94269E75-D517-30E1-C5E4-855BF312AB99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fecha">
            <a:extLst>
              <a:ext uri="{FF2B5EF4-FFF2-40B4-BE49-F238E27FC236}">
                <a16:creationId xmlns:a16="http://schemas.microsoft.com/office/drawing/2014/main" id="{433932D6-3147-B24A-386F-C044E6EC0A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pic>
        <p:nvPicPr>
          <p:cNvPr id="2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97A495CE-7086-C126-57F4-5470F8A93D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7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>
  <p:cSld name="una_grafica_notaCruce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299"/>
            <a:ext cx="11384373" cy="5101111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MX" dirty="0"/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E6D27EE9-4EB6-ECD9-D12F-CA5B66FC0166}"/>
              </a:ext>
            </a:extLst>
          </p:cNvPr>
          <p:cNvCxnSpPr>
            <a:cxnSpLocks/>
          </p:cNvCxnSpPr>
          <p:nvPr userDrawn="1"/>
        </p:nvCxnSpPr>
        <p:spPr>
          <a:xfrm>
            <a:off x="1286004" y="6358417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94269E75-D517-30E1-C5E4-855BF312AB99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CuadroTexto 6">
            <a:extLst>
              <a:ext uri="{FF2B5EF4-FFF2-40B4-BE49-F238E27FC236}">
                <a16:creationId xmlns:a16="http://schemas.microsoft.com/office/drawing/2014/main" id="{F4992625-2FB0-C46F-1533-250D8F96A88B}"/>
              </a:ext>
            </a:extLst>
          </p:cNvPr>
          <p:cNvSpPr txBox="1"/>
          <p:nvPr userDrawn="1"/>
        </p:nvSpPr>
        <p:spPr>
          <a:xfrm>
            <a:off x="1286003" y="6358410"/>
            <a:ext cx="9585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Nota: Se omiten las cruces con estimaciones menores al 10% por su baja precisión estadística</a:t>
            </a:r>
            <a:endParaRPr lang="es-MX" sz="12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880044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gerencia_esp_graf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300"/>
            <a:ext cx="11384373" cy="4900558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MX" dirty="0"/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E6D27EE9-4EB6-ECD9-D12F-CA5B66FC0166}"/>
              </a:ext>
            </a:extLst>
          </p:cNvPr>
          <p:cNvCxnSpPr>
            <a:cxnSpLocks/>
          </p:cNvCxnSpPr>
          <p:nvPr userDrawn="1"/>
        </p:nvCxnSpPr>
        <p:spPr>
          <a:xfrm>
            <a:off x="1286004" y="6358417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94269E75-D517-30E1-C5E4-855BF312AB99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F0E5EA7F-2A7D-F018-2E8A-FD2677974C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  <p:sp>
        <p:nvSpPr>
          <p:cNvPr id="5" name="fecha">
            <a:extLst>
              <a:ext uri="{FF2B5EF4-FFF2-40B4-BE49-F238E27FC236}">
                <a16:creationId xmlns:a16="http://schemas.microsoft.com/office/drawing/2014/main" id="{480D8413-F0B0-1791-35F7-1990CB1F54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415764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portada">
  <p:cSld name="morant_subportada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4676025-4D6C-6294-B4DD-03DFAA55EA5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091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24;p3"/>
          <p:cNvSpPr/>
          <p:nvPr/>
        </p:nvSpPr>
        <p:spPr>
          <a:xfrm rot="-5400000">
            <a:off x="4195009" y="-1786869"/>
            <a:ext cx="3801979" cy="10672368"/>
          </a:xfrm>
          <a:prstGeom prst="rect">
            <a:avLst/>
          </a:prstGeom>
          <a:solidFill>
            <a:schemeClr val="lt1">
              <a:alpha val="819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titulo"/>
          <p:cNvSpPr txBox="1">
            <a:spLocks noGrp="1"/>
          </p:cNvSpPr>
          <p:nvPr>
            <p:ph type="body" idx="1"/>
          </p:nvPr>
        </p:nvSpPr>
        <p:spPr>
          <a:xfrm>
            <a:off x="1229226" y="3357814"/>
            <a:ext cx="9733547" cy="1597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000" b="1">
                <a:solidFill>
                  <a:schemeClr val="dk1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0A8EC01-D5BA-7C8B-EB3E-4F946B6F1B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0705" y="1988217"/>
            <a:ext cx="730585" cy="7305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gerencia_una_grafica_inteligencia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300"/>
            <a:ext cx="11384373" cy="475358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CuadroTexto 6">
            <a:extLst>
              <a:ext uri="{FF2B5EF4-FFF2-40B4-BE49-F238E27FC236}">
                <a16:creationId xmlns:a16="http://schemas.microsoft.com/office/drawing/2014/main" id="{B1A7307E-7967-2E13-552F-AD7F7560C270}"/>
              </a:ext>
            </a:extLst>
          </p:cNvPr>
          <p:cNvSpPr txBox="1"/>
          <p:nvPr userDrawn="1"/>
        </p:nvSpPr>
        <p:spPr>
          <a:xfrm>
            <a:off x="1359568" y="6287665"/>
            <a:ext cx="9585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Nota: El tamaño de la palabra o frase representa la frecuencia con la que se menciona en las entrevistas. Esta gráfica utiliza inteligencia artificial para resumir las respuestas y el conocimiento de personas expertas para su análisis.</a:t>
            </a:r>
            <a:endParaRPr lang="es-MX" sz="12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E6D27EE9-4EB6-ECD9-D12F-CA5B66FC0166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179097"/>
            <a:ext cx="9619992" cy="0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94269E75-D517-30E1-C5E4-855BF312AB99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974CA34C-36C4-3FB5-DE1F-02B0BE7C49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  <p:sp>
        <p:nvSpPr>
          <p:cNvPr id="5" name="fecha">
            <a:extLst>
              <a:ext uri="{FF2B5EF4-FFF2-40B4-BE49-F238E27FC236}">
                <a16:creationId xmlns:a16="http://schemas.microsoft.com/office/drawing/2014/main" id="{52084F2C-88FC-41CD-23BE-18CF0FF9C4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68627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gerencia_grafica_unica_mapaSinDato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8" y="1257300"/>
            <a:ext cx="8163136" cy="475358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CuadroTexto 6">
            <a:extLst>
              <a:ext uri="{FF2B5EF4-FFF2-40B4-BE49-F238E27FC236}">
                <a16:creationId xmlns:a16="http://schemas.microsoft.com/office/drawing/2014/main" id="{B1A7307E-7967-2E13-552F-AD7F7560C270}"/>
              </a:ext>
            </a:extLst>
          </p:cNvPr>
          <p:cNvSpPr txBox="1"/>
          <p:nvPr userDrawn="1"/>
        </p:nvSpPr>
        <p:spPr>
          <a:xfrm>
            <a:off x="1359568" y="6287665"/>
            <a:ext cx="9585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Nota: Región no encuestada por baja densidad poblacional.</a:t>
            </a:r>
            <a:endParaRPr lang="es-MX" sz="12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E6D27EE9-4EB6-ECD9-D12F-CA5B66FC0166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223339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94269E75-D517-30E1-C5E4-855BF312AB99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abla">
            <a:extLst>
              <a:ext uri="{FF2B5EF4-FFF2-40B4-BE49-F238E27FC236}">
                <a16:creationId xmlns:a16="http://schemas.microsoft.com/office/drawing/2014/main" id="{CCAEDB52-C217-6821-6620-5DD979987DEA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8583826" y="1257300"/>
            <a:ext cx="3221233" cy="4753580"/>
          </a:xfrm>
          <a:prstGeom prst="rect">
            <a:avLst/>
          </a:prstGeom>
          <a:noFill/>
          <a:ln>
            <a:noFill/>
          </a:ln>
        </p:spPr>
      </p:sp>
      <p:pic>
        <p:nvPicPr>
          <p:cNvPr id="8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1BF0EEA7-D884-2138-5990-5C8DA2CA9F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483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una_tabla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abla_principal">
            <a:extLst>
              <a:ext uri="{FF2B5EF4-FFF2-40B4-BE49-F238E27FC236}">
                <a16:creationId xmlns:a16="http://schemas.microsoft.com/office/drawing/2014/main" id="{CF0DECD2-367D-0043-9D72-909A30DB83D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bl" sz="quarter" idx="13"/>
          </p:nvPr>
        </p:nvSpPr>
        <p:spPr>
          <a:xfrm>
            <a:off x="420688" y="1257298"/>
            <a:ext cx="11384372" cy="4699985"/>
          </a:xfrm>
        </p:spPr>
        <p:txBody>
          <a:bodyPr wrap="none">
            <a:noAutofit/>
          </a:bodyPr>
          <a:lstStyle/>
          <a:p>
            <a:endParaRPr lang="es-MX" dirty="0"/>
          </a:p>
        </p:txBody>
      </p:sp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E6D27EE9-4EB6-ECD9-D12F-CA5B66FC0166}"/>
              </a:ext>
            </a:extLst>
          </p:cNvPr>
          <p:cNvCxnSpPr>
            <a:cxnSpLocks/>
          </p:cNvCxnSpPr>
          <p:nvPr userDrawn="1"/>
        </p:nvCxnSpPr>
        <p:spPr>
          <a:xfrm>
            <a:off x="1286004" y="6358417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94269E75-D517-30E1-C5E4-855BF312AB99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F0E5EA7F-2A7D-F018-2E8A-FD2677974C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  <p:sp>
        <p:nvSpPr>
          <p:cNvPr id="5" name="fecha">
            <a:extLst>
              <a:ext uri="{FF2B5EF4-FFF2-40B4-BE49-F238E27FC236}">
                <a16:creationId xmlns:a16="http://schemas.microsoft.com/office/drawing/2014/main" id="{480D8413-F0B0-1791-35F7-1990CB1F54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509630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dos_tabla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bla_dos">
            <a:extLst>
              <a:ext uri="{FF2B5EF4-FFF2-40B4-BE49-F238E27FC236}">
                <a16:creationId xmlns:a16="http://schemas.microsoft.com/office/drawing/2014/main" id="{E03544B9-0DC2-53D9-180F-72AE45B4F2AE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ph type="tbl" sz="quarter" idx="14"/>
          </p:nvPr>
        </p:nvSpPr>
        <p:spPr>
          <a:xfrm>
            <a:off x="420688" y="3629558"/>
            <a:ext cx="11384372" cy="2312597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7" name="tabla_uno">
            <a:extLst>
              <a:ext uri="{FF2B5EF4-FFF2-40B4-BE49-F238E27FC236}">
                <a16:creationId xmlns:a16="http://schemas.microsoft.com/office/drawing/2014/main" id="{CF0DECD2-367D-0043-9D72-909A30DB83DE}"/>
              </a:ext>
            </a:extLst>
          </p:cNvPr>
          <p:cNvSpPr>
            <a:spLocks noGrp="1" noRot="1" noChangeAspect="1" noMove="1" noResize="1" noEditPoints="1" noAdjustHandles="1" noChangeArrowheads="1" noChangeShapeType="1"/>
          </p:cNvSpPr>
          <p:nvPr>
            <p:ph type="tbl" sz="quarter" idx="13"/>
          </p:nvPr>
        </p:nvSpPr>
        <p:spPr>
          <a:xfrm>
            <a:off x="420688" y="1257300"/>
            <a:ext cx="11384372" cy="2171700"/>
          </a:xfrm>
        </p:spPr>
        <p:txBody>
          <a:bodyPr/>
          <a:lstStyle/>
          <a:p>
            <a:endParaRPr lang="es-MX"/>
          </a:p>
        </p:txBody>
      </p:sp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E6D27EE9-4EB6-ECD9-D12F-CA5B66FC0166}"/>
              </a:ext>
            </a:extLst>
          </p:cNvPr>
          <p:cNvCxnSpPr>
            <a:cxnSpLocks/>
          </p:cNvCxnSpPr>
          <p:nvPr userDrawn="1"/>
        </p:nvCxnSpPr>
        <p:spPr>
          <a:xfrm>
            <a:off x="1286004" y="6358417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94269E75-D517-30E1-C5E4-855BF312AB99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F0E5EA7F-2A7D-F018-2E8A-FD2677974C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  <p:sp>
        <p:nvSpPr>
          <p:cNvPr id="5" name="fecha">
            <a:extLst>
              <a:ext uri="{FF2B5EF4-FFF2-40B4-BE49-F238E27FC236}">
                <a16:creationId xmlns:a16="http://schemas.microsoft.com/office/drawing/2014/main" id="{480D8413-F0B0-1791-35F7-1990CB1F54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00612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tres_tabla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a_tres">
            <a:extLst>
              <a:ext uri="{FF2B5EF4-FFF2-40B4-BE49-F238E27FC236}">
                <a16:creationId xmlns:a16="http://schemas.microsoft.com/office/drawing/2014/main" id="{4E49E126-EC76-20AC-F142-C8ABFBADCF81}"/>
              </a:ext>
            </a:extLst>
          </p:cNvPr>
          <p:cNvSpPr>
            <a:spLocks noGrp="1" noChangeAspect="1"/>
          </p:cNvSpPr>
          <p:nvPr>
            <p:ph type="tbl" sz="quarter" idx="15"/>
          </p:nvPr>
        </p:nvSpPr>
        <p:spPr>
          <a:xfrm>
            <a:off x="419923" y="4568301"/>
            <a:ext cx="11384372" cy="1439247"/>
          </a:xfrm>
        </p:spPr>
        <p:txBody>
          <a:bodyPr/>
          <a:lstStyle/>
          <a:p>
            <a:endParaRPr lang="es-MX"/>
          </a:p>
        </p:txBody>
      </p:sp>
      <p:sp>
        <p:nvSpPr>
          <p:cNvPr id="8" name="tabla_dos">
            <a:extLst>
              <a:ext uri="{FF2B5EF4-FFF2-40B4-BE49-F238E27FC236}">
                <a16:creationId xmlns:a16="http://schemas.microsoft.com/office/drawing/2014/main" id="{E03544B9-0DC2-53D9-180F-72AE45B4F2AE}"/>
              </a:ext>
            </a:extLst>
          </p:cNvPr>
          <p:cNvSpPr>
            <a:spLocks noGrp="1" noChangeAspect="1"/>
          </p:cNvSpPr>
          <p:nvPr>
            <p:ph type="tbl" sz="quarter" idx="14"/>
          </p:nvPr>
        </p:nvSpPr>
        <p:spPr>
          <a:xfrm>
            <a:off x="420688" y="1257301"/>
            <a:ext cx="11384372" cy="1439245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7" name="tabla_uno">
            <a:extLst>
              <a:ext uri="{FF2B5EF4-FFF2-40B4-BE49-F238E27FC236}">
                <a16:creationId xmlns:a16="http://schemas.microsoft.com/office/drawing/2014/main" id="{CF0DECD2-367D-0043-9D72-909A30DB83DE}"/>
              </a:ext>
            </a:extLst>
          </p:cNvPr>
          <p:cNvSpPr>
            <a:spLocks noGrp="1" noChangeAspect="1"/>
          </p:cNvSpPr>
          <p:nvPr>
            <p:ph type="tbl" sz="quarter" idx="13"/>
          </p:nvPr>
        </p:nvSpPr>
        <p:spPr>
          <a:xfrm>
            <a:off x="420688" y="2899494"/>
            <a:ext cx="11384372" cy="1439247"/>
          </a:xfrm>
        </p:spPr>
        <p:txBody>
          <a:bodyPr/>
          <a:lstStyle/>
          <a:p>
            <a:endParaRPr lang="es-MX"/>
          </a:p>
        </p:txBody>
      </p:sp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E6D27EE9-4EB6-ECD9-D12F-CA5B66FC0166}"/>
              </a:ext>
            </a:extLst>
          </p:cNvPr>
          <p:cNvCxnSpPr>
            <a:cxnSpLocks/>
          </p:cNvCxnSpPr>
          <p:nvPr userDrawn="1"/>
        </p:nvCxnSpPr>
        <p:spPr>
          <a:xfrm>
            <a:off x="1286004" y="6358417"/>
            <a:ext cx="9619992" cy="0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94269E75-D517-30E1-C5E4-855BF312AB99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F0E5EA7F-2A7D-F018-2E8A-FD2677974C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  <p:sp>
        <p:nvSpPr>
          <p:cNvPr id="5" name="fecha">
            <a:extLst>
              <a:ext uri="{FF2B5EF4-FFF2-40B4-BE49-F238E27FC236}">
                <a16:creationId xmlns:a16="http://schemas.microsoft.com/office/drawing/2014/main" id="{480D8413-F0B0-1791-35F7-1990CB1F54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676570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C1928F-5927-183F-E53F-B53838D1C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76DA8E6-F310-DEE8-7CA1-1D30F25A382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63C5D95-2A6E-0BC4-1553-E529C9F6159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C750537-7CE6-A376-8F87-6DDD893A48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58355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gerencia_una_grafica_mas_10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300"/>
            <a:ext cx="11384373" cy="475358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CuadroTexto 6">
            <a:extLst>
              <a:ext uri="{FF2B5EF4-FFF2-40B4-BE49-F238E27FC236}">
                <a16:creationId xmlns:a16="http://schemas.microsoft.com/office/drawing/2014/main" id="{B1A7307E-7967-2E13-552F-AD7F7560C270}"/>
              </a:ext>
            </a:extLst>
          </p:cNvPr>
          <p:cNvSpPr txBox="1"/>
          <p:nvPr userDrawn="1"/>
        </p:nvSpPr>
        <p:spPr>
          <a:xfrm>
            <a:off x="1359568" y="6297299"/>
            <a:ext cx="9880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Nota: los porcentajes pueden sumar más de 100% ya que se trata de una pregunta </a:t>
            </a:r>
            <a:r>
              <a:rPr lang="es-ES" sz="1200" dirty="0" err="1">
                <a:latin typeface="Poppins" panose="02000000000000000000" pitchFamily="2" charset="77"/>
                <a:cs typeface="Poppins" panose="02000000000000000000" pitchFamily="2" charset="77"/>
              </a:rPr>
              <a:t>multi-respuesta</a:t>
            </a:r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.</a:t>
            </a:r>
            <a:endParaRPr lang="es-MX" sz="12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A9F19C20-8BEF-DCB9-5DA8-8C302E3C8008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223339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580237BB-2E47-C973-42DD-F7CA8F04A503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E5D7734C-B694-9883-6129-F701D8B496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  <p:sp>
        <p:nvSpPr>
          <p:cNvPr id="6" name="fecha">
            <a:extLst>
              <a:ext uri="{FF2B5EF4-FFF2-40B4-BE49-F238E27FC236}">
                <a16:creationId xmlns:a16="http://schemas.microsoft.com/office/drawing/2014/main" id="{59E25415-CB55-285C-C18E-18B0D54953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994168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una_grafica_pase_conocimento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300"/>
            <a:ext cx="11384373" cy="475358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CuadroTexto 6">
            <a:extLst>
              <a:ext uri="{FF2B5EF4-FFF2-40B4-BE49-F238E27FC236}">
                <a16:creationId xmlns:a16="http://schemas.microsoft.com/office/drawing/2014/main" id="{B1A7307E-7967-2E13-552F-AD7F7560C270}"/>
              </a:ext>
            </a:extLst>
          </p:cNvPr>
          <p:cNvSpPr txBox="1"/>
          <p:nvPr userDrawn="1"/>
        </p:nvSpPr>
        <p:spPr>
          <a:xfrm>
            <a:off x="1359568" y="6297299"/>
            <a:ext cx="9880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200">
                <a:latin typeface="Poppins" panose="02000000000000000000" pitchFamily="2" charset="77"/>
                <a:cs typeface="Poppins" panose="02000000000000000000" pitchFamily="2" charset="77"/>
              </a:rPr>
              <a:t>Entrevistados </a:t>
            </a:r>
            <a:r>
              <a:rPr lang="es-MX" sz="1200" dirty="0">
                <a:latin typeface="Poppins" panose="02000000000000000000" pitchFamily="2" charset="77"/>
                <a:cs typeface="Poppins" panose="02000000000000000000" pitchFamily="2" charset="77"/>
              </a:rPr>
              <a:t>que contestaron que "Sí lo conoce" a los personajes referidos</a:t>
            </a:r>
            <a:endParaRPr lang="es-MX" sz="12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A9F19C20-8BEF-DCB9-5DA8-8C302E3C8008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223339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580237BB-2E47-C973-42DD-F7CA8F04A503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E5D7734C-B694-9883-6129-F701D8B496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  <p:sp>
        <p:nvSpPr>
          <p:cNvPr id="6" name="fecha">
            <a:extLst>
              <a:ext uri="{FF2B5EF4-FFF2-40B4-BE49-F238E27FC236}">
                <a16:creationId xmlns:a16="http://schemas.microsoft.com/office/drawing/2014/main" id="{59E25415-CB55-285C-C18E-18B0D549534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76825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gerencia_sankey_especial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300"/>
            <a:ext cx="8224549" cy="4753580"/>
          </a:xfrm>
          <a:prstGeom prst="rect">
            <a:avLst/>
          </a:prstGeom>
          <a:noFill/>
          <a:ln>
            <a:noFill/>
          </a:ln>
        </p:spPr>
      </p:sp>
      <p:sp>
        <p:nvSpPr>
          <p:cNvPr id="3" name="tabla">
            <a:extLst>
              <a:ext uri="{FF2B5EF4-FFF2-40B4-BE49-F238E27FC236}">
                <a16:creationId xmlns:a16="http://schemas.microsoft.com/office/drawing/2014/main" id="{C8200217-E3B6-F998-F17A-682234A04A3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645525" y="1257300"/>
            <a:ext cx="3159535" cy="4752975"/>
          </a:xfrm>
        </p:spPr>
        <p:txBody>
          <a:bodyPr>
            <a:normAutofit/>
          </a:bodyPr>
          <a:lstStyle>
            <a:lvl1pPr marL="50800" indent="0">
              <a:buNone/>
              <a:defRPr sz="2000"/>
            </a:lvl1pPr>
          </a:lstStyle>
          <a:p>
            <a:pPr lvl="0"/>
            <a:endParaRPr lang="es-MX" dirty="0"/>
          </a:p>
        </p:txBody>
      </p:sp>
      <p:sp>
        <p:nvSpPr>
          <p:cNvPr id="2" name="Google Shape;106;p7">
            <a:extLst>
              <a:ext uri="{FF2B5EF4-FFF2-40B4-BE49-F238E27FC236}">
                <a16:creationId xmlns:a16="http://schemas.microsoft.com/office/drawing/2014/main" id="{CBBC7A7F-046C-30ED-37CC-34292A87CDB4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D4C0E852-E306-4FCB-D8B5-305299E1C6F1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356020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32C35F23-5787-2882-2124-166D7F2CD3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7809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_graficas" preserve="1" userDrawn="1">
  <p:cSld name="gerencia_dos_grafica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1" name="grafica_dos"/>
          <p:cNvSpPr>
            <a:spLocks noGrp="1"/>
          </p:cNvSpPr>
          <p:nvPr>
            <p:ph type="pic" idx="3"/>
          </p:nvPr>
        </p:nvSpPr>
        <p:spPr>
          <a:xfrm>
            <a:off x="5226341" y="1124611"/>
            <a:ext cx="6589730" cy="4988534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06;p7">
            <a:extLst>
              <a:ext uri="{FF2B5EF4-FFF2-40B4-BE49-F238E27FC236}">
                <a16:creationId xmlns:a16="http://schemas.microsoft.com/office/drawing/2014/main" id="{EF8D4524-8011-A42A-A78D-955904B6D02E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4E1FFFB-A59F-1FDB-D4D7-955B896B124D}"/>
              </a:ext>
            </a:extLst>
          </p:cNvPr>
          <p:cNvCxnSpPr>
            <a:cxnSpLocks/>
            <a:endCxn id="2" idx="1"/>
          </p:cNvCxnSpPr>
          <p:nvPr userDrawn="1"/>
        </p:nvCxnSpPr>
        <p:spPr>
          <a:xfrm>
            <a:off x="1359568" y="6500069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fecha">
            <a:extLst>
              <a:ext uri="{FF2B5EF4-FFF2-40B4-BE49-F238E27FC236}">
                <a16:creationId xmlns:a16="http://schemas.microsoft.com/office/drawing/2014/main" id="{1432749F-6430-9E47-B608-2FB099F9F7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pic>
        <p:nvPicPr>
          <p:cNvPr id="5" name="Graphic 4" descr="Group of women with solid fill">
            <a:extLst>
              <a:ext uri="{FF2B5EF4-FFF2-40B4-BE49-F238E27FC236}">
                <a16:creationId xmlns:a16="http://schemas.microsoft.com/office/drawing/2014/main" id="{1F0724C7-6458-F848-05F3-6636AAAA0F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4383" y="2153797"/>
            <a:ext cx="738487" cy="738487"/>
          </a:xfrm>
          <a:prstGeom prst="rect">
            <a:avLst/>
          </a:prstGeom>
        </p:spPr>
      </p:pic>
      <p:pic>
        <p:nvPicPr>
          <p:cNvPr id="7" name="Graphic 6" descr="Group of men with solid fill">
            <a:extLst>
              <a:ext uri="{FF2B5EF4-FFF2-40B4-BE49-F238E27FC236}">
                <a16:creationId xmlns:a16="http://schemas.microsoft.com/office/drawing/2014/main" id="{FCE7B8D6-E449-374C-BBFA-15E15BBBD3F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384" y="3641724"/>
            <a:ext cx="738487" cy="738487"/>
          </a:xfrm>
          <a:prstGeom prst="rect">
            <a:avLst/>
          </a:prstGeom>
        </p:spPr>
      </p:pic>
      <p:sp>
        <p:nvSpPr>
          <p:cNvPr id="13" name="sexo_mujeres">
            <a:extLst>
              <a:ext uri="{FF2B5EF4-FFF2-40B4-BE49-F238E27FC236}">
                <a16:creationId xmlns:a16="http://schemas.microsoft.com/office/drawing/2014/main" id="{2A6A5BA2-3DF8-86B1-2AD0-1A930143867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86004" y="2191332"/>
            <a:ext cx="3705446" cy="663416"/>
          </a:xfrm>
        </p:spPr>
        <p:txBody>
          <a:bodyPr>
            <a:normAutofit/>
          </a:bodyPr>
          <a:lstStyle>
            <a:lvl1pPr marL="50800" indent="0">
              <a:buNone/>
              <a:defRPr sz="2400"/>
            </a:lvl1pPr>
            <a:lvl2pPr marL="533400" indent="0">
              <a:buNone/>
              <a:defRPr/>
            </a:lvl2pPr>
            <a:lvl3pPr marL="1016000" indent="0">
              <a:buNone/>
              <a:defRPr/>
            </a:lvl3pPr>
            <a:lvl4pPr marL="1485900" indent="0">
              <a:buNone/>
              <a:defRPr/>
            </a:lvl4pPr>
            <a:lvl5pPr marL="19431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sexo_hombres">
            <a:extLst>
              <a:ext uri="{FF2B5EF4-FFF2-40B4-BE49-F238E27FC236}">
                <a16:creationId xmlns:a16="http://schemas.microsoft.com/office/drawing/2014/main" id="{7784979F-3E22-2F54-D0EC-6C3CBFDA1B4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286004" y="3682284"/>
            <a:ext cx="3705446" cy="663416"/>
          </a:xfrm>
        </p:spPr>
        <p:txBody>
          <a:bodyPr>
            <a:normAutofit/>
          </a:bodyPr>
          <a:lstStyle>
            <a:lvl1pPr marL="50800" indent="0">
              <a:buNone/>
              <a:defRPr sz="2400"/>
            </a:lvl1pPr>
            <a:lvl2pPr marL="533400" indent="0">
              <a:buNone/>
              <a:defRPr/>
            </a:lvl2pPr>
            <a:lvl3pPr marL="1016000" indent="0">
              <a:buNone/>
              <a:defRPr/>
            </a:lvl3pPr>
            <a:lvl4pPr marL="1485900" indent="0">
              <a:buNone/>
              <a:defRPr/>
            </a:lvl4pPr>
            <a:lvl5pPr marL="19431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5" name="sexo_sinespecificar">
            <a:extLst>
              <a:ext uri="{FF2B5EF4-FFF2-40B4-BE49-F238E27FC236}">
                <a16:creationId xmlns:a16="http://schemas.microsoft.com/office/drawing/2014/main" id="{C0914764-6D61-8025-4F6A-8E2B9840E88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86003" y="4920071"/>
            <a:ext cx="3705445" cy="663416"/>
          </a:xfrm>
        </p:spPr>
        <p:txBody>
          <a:bodyPr>
            <a:normAutofit/>
          </a:bodyPr>
          <a:lstStyle>
            <a:lvl1pPr marL="50800" indent="0">
              <a:buNone/>
              <a:defRPr sz="2400"/>
            </a:lvl1pPr>
            <a:lvl2pPr marL="533400" indent="0">
              <a:buNone/>
              <a:defRPr/>
            </a:lvl2pPr>
            <a:lvl3pPr marL="1016000" indent="0">
              <a:buNone/>
              <a:defRPr/>
            </a:lvl3pPr>
            <a:lvl4pPr marL="1485900" indent="0">
              <a:buNone/>
              <a:defRPr/>
            </a:lvl4pPr>
            <a:lvl5pPr marL="19431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6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43A32265-C45A-7B5C-F84C-C3D3C83D225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386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portada" preserve="1">
  <p:cSld name="subportada_chih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CAB20F2-C7C0-60C9-B4F9-8E9F4D71C5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77091"/>
            <a:ext cx="12192000" cy="7604125"/>
          </a:xfrm>
          <a:prstGeom prst="rect">
            <a:avLst/>
          </a:prstGeom>
        </p:spPr>
      </p:pic>
      <p:sp>
        <p:nvSpPr>
          <p:cNvPr id="24" name="Google Shape;24;p3"/>
          <p:cNvSpPr/>
          <p:nvPr/>
        </p:nvSpPr>
        <p:spPr>
          <a:xfrm rot="-5400000">
            <a:off x="4195009" y="-1786869"/>
            <a:ext cx="3801979" cy="10672368"/>
          </a:xfrm>
          <a:prstGeom prst="rect">
            <a:avLst/>
          </a:prstGeom>
          <a:solidFill>
            <a:schemeClr val="lt1">
              <a:alpha val="819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titulo"/>
          <p:cNvSpPr txBox="1">
            <a:spLocks noGrp="1"/>
          </p:cNvSpPr>
          <p:nvPr>
            <p:ph type="body" idx="1"/>
          </p:nvPr>
        </p:nvSpPr>
        <p:spPr>
          <a:xfrm>
            <a:off x="1229226" y="3357814"/>
            <a:ext cx="9733547" cy="1597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sz="4000" b="1">
                <a:solidFill>
                  <a:schemeClr val="dk1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marL="1371600" lvl="2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0A8EC01-D5BA-7C8B-EB3E-4F946B6F1B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0705" y="1988217"/>
            <a:ext cx="730585" cy="73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76202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_graficas" preserve="1" userDrawn="1">
  <p:cSld name="dos_graficas_v2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1" name="grafica_dos"/>
          <p:cNvSpPr>
            <a:spLocks noGrp="1"/>
          </p:cNvSpPr>
          <p:nvPr>
            <p:ph type="pic" idx="3"/>
          </p:nvPr>
        </p:nvSpPr>
        <p:spPr>
          <a:xfrm>
            <a:off x="5226341" y="1124611"/>
            <a:ext cx="6589730" cy="4988534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06;p7">
            <a:extLst>
              <a:ext uri="{FF2B5EF4-FFF2-40B4-BE49-F238E27FC236}">
                <a16:creationId xmlns:a16="http://schemas.microsoft.com/office/drawing/2014/main" id="{EF8D4524-8011-A42A-A78D-955904B6D02E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4E1FFFB-A59F-1FDB-D4D7-955B896B124D}"/>
              </a:ext>
            </a:extLst>
          </p:cNvPr>
          <p:cNvCxnSpPr>
            <a:cxnSpLocks/>
            <a:endCxn id="2" idx="1"/>
          </p:cNvCxnSpPr>
          <p:nvPr userDrawn="1"/>
        </p:nvCxnSpPr>
        <p:spPr>
          <a:xfrm>
            <a:off x="1359568" y="6500069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fecha">
            <a:extLst>
              <a:ext uri="{FF2B5EF4-FFF2-40B4-BE49-F238E27FC236}">
                <a16:creationId xmlns:a16="http://schemas.microsoft.com/office/drawing/2014/main" id="{1432749F-6430-9E47-B608-2FB099F9F7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pic>
        <p:nvPicPr>
          <p:cNvPr id="5" name="Graphic 4" descr="Group of women with solid fill">
            <a:extLst>
              <a:ext uri="{FF2B5EF4-FFF2-40B4-BE49-F238E27FC236}">
                <a16:creationId xmlns:a16="http://schemas.microsoft.com/office/drawing/2014/main" id="{1F0724C7-6458-F848-05F3-6636AAAA0F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4383" y="2415057"/>
            <a:ext cx="738487" cy="738487"/>
          </a:xfrm>
          <a:prstGeom prst="rect">
            <a:avLst/>
          </a:prstGeom>
        </p:spPr>
      </p:pic>
      <p:pic>
        <p:nvPicPr>
          <p:cNvPr id="7" name="Graphic 6" descr="Group of men with solid fill">
            <a:extLst>
              <a:ext uri="{FF2B5EF4-FFF2-40B4-BE49-F238E27FC236}">
                <a16:creationId xmlns:a16="http://schemas.microsoft.com/office/drawing/2014/main" id="{FCE7B8D6-E449-374C-BBFA-15E15BBBD3F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384" y="3641724"/>
            <a:ext cx="738487" cy="738487"/>
          </a:xfrm>
          <a:prstGeom prst="rect">
            <a:avLst/>
          </a:prstGeom>
        </p:spPr>
      </p:pic>
      <p:sp>
        <p:nvSpPr>
          <p:cNvPr id="13" name="sexo_mujeres">
            <a:extLst>
              <a:ext uri="{FF2B5EF4-FFF2-40B4-BE49-F238E27FC236}">
                <a16:creationId xmlns:a16="http://schemas.microsoft.com/office/drawing/2014/main" id="{2A6A5BA2-3DF8-86B1-2AD0-1A930143867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86004" y="2452592"/>
            <a:ext cx="3705446" cy="663416"/>
          </a:xfrm>
        </p:spPr>
        <p:txBody>
          <a:bodyPr>
            <a:normAutofit/>
          </a:bodyPr>
          <a:lstStyle>
            <a:lvl1pPr marL="50800" indent="0">
              <a:buNone/>
              <a:defRPr sz="2400"/>
            </a:lvl1pPr>
            <a:lvl2pPr marL="533400" indent="0">
              <a:buNone/>
              <a:defRPr/>
            </a:lvl2pPr>
            <a:lvl3pPr marL="1016000" indent="0">
              <a:buNone/>
              <a:defRPr/>
            </a:lvl3pPr>
            <a:lvl4pPr marL="1485900" indent="0">
              <a:buNone/>
              <a:defRPr/>
            </a:lvl4pPr>
            <a:lvl5pPr marL="19431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sexo_hombres">
            <a:extLst>
              <a:ext uri="{FF2B5EF4-FFF2-40B4-BE49-F238E27FC236}">
                <a16:creationId xmlns:a16="http://schemas.microsoft.com/office/drawing/2014/main" id="{7784979F-3E22-2F54-D0EC-6C3CBFDA1B4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286004" y="3682284"/>
            <a:ext cx="3705446" cy="663416"/>
          </a:xfrm>
        </p:spPr>
        <p:txBody>
          <a:bodyPr>
            <a:normAutofit/>
          </a:bodyPr>
          <a:lstStyle>
            <a:lvl1pPr marL="50800" indent="0">
              <a:buNone/>
              <a:defRPr sz="2400"/>
            </a:lvl1pPr>
            <a:lvl2pPr marL="533400" indent="0">
              <a:buNone/>
              <a:defRPr/>
            </a:lvl2pPr>
            <a:lvl3pPr marL="1016000" indent="0">
              <a:buNone/>
              <a:defRPr/>
            </a:lvl3pPr>
            <a:lvl4pPr marL="1485900" indent="0">
              <a:buNone/>
              <a:defRPr/>
            </a:lvl4pPr>
            <a:lvl5pPr marL="19431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5" name="sexo_sinespecificar">
            <a:extLst>
              <a:ext uri="{FF2B5EF4-FFF2-40B4-BE49-F238E27FC236}">
                <a16:creationId xmlns:a16="http://schemas.microsoft.com/office/drawing/2014/main" id="{C0914764-6D61-8025-4F6A-8E2B9840E88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86003" y="4854754"/>
            <a:ext cx="3705445" cy="663416"/>
          </a:xfrm>
        </p:spPr>
        <p:txBody>
          <a:bodyPr>
            <a:normAutofit/>
          </a:bodyPr>
          <a:lstStyle>
            <a:lvl1pPr marL="50800" indent="0">
              <a:buNone/>
              <a:defRPr sz="2400"/>
            </a:lvl1pPr>
            <a:lvl2pPr marL="533400" indent="0">
              <a:buNone/>
              <a:defRPr/>
            </a:lvl2pPr>
            <a:lvl3pPr marL="1016000" indent="0">
              <a:buNone/>
              <a:defRPr/>
            </a:lvl3pPr>
            <a:lvl4pPr marL="1485900" indent="0">
              <a:buNone/>
              <a:defRPr/>
            </a:lvl4pPr>
            <a:lvl5pPr marL="19431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" name="asistentes">
            <a:extLst>
              <a:ext uri="{FF2B5EF4-FFF2-40B4-BE49-F238E27FC236}">
                <a16:creationId xmlns:a16="http://schemas.microsoft.com/office/drawing/2014/main" id="{FF674893-D907-D991-E474-8F440F1E1A4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4383" y="1373840"/>
            <a:ext cx="3705446" cy="663416"/>
          </a:xfrm>
        </p:spPr>
        <p:txBody>
          <a:bodyPr>
            <a:normAutofit/>
          </a:bodyPr>
          <a:lstStyle>
            <a:lvl1pPr marL="50800" indent="0">
              <a:buNone/>
              <a:defRPr sz="2400"/>
            </a:lvl1pPr>
            <a:lvl2pPr marL="533400" indent="0">
              <a:buNone/>
              <a:defRPr/>
            </a:lvl2pPr>
            <a:lvl3pPr marL="1016000" indent="0">
              <a:buNone/>
              <a:defRPr/>
            </a:lvl3pPr>
            <a:lvl4pPr marL="1485900" indent="0">
              <a:buNone/>
              <a:defRPr/>
            </a:lvl4pPr>
            <a:lvl5pPr marL="1943100" indent="0">
              <a:buNone/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8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9744A1EC-580E-E84D-FC75-4FE0865A580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216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_graficas_equitativas" preserve="1" userDrawn="1">
  <p:cSld name="gerencia_dos_graficas_equitativas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rafica_uno"/>
          <p:cNvSpPr>
            <a:spLocks noGrp="1"/>
          </p:cNvSpPr>
          <p:nvPr>
            <p:ph type="pic" idx="2"/>
          </p:nvPr>
        </p:nvSpPr>
        <p:spPr>
          <a:xfrm>
            <a:off x="419922" y="1124611"/>
            <a:ext cx="5676077" cy="4988529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8" name="grafica_dos"/>
          <p:cNvSpPr>
            <a:spLocks noGrp="1"/>
          </p:cNvSpPr>
          <p:nvPr>
            <p:ph type="pic" idx="3"/>
          </p:nvPr>
        </p:nvSpPr>
        <p:spPr>
          <a:xfrm>
            <a:off x="6095999" y="1124611"/>
            <a:ext cx="5720071" cy="4988534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06;p7">
            <a:extLst>
              <a:ext uri="{FF2B5EF4-FFF2-40B4-BE49-F238E27FC236}">
                <a16:creationId xmlns:a16="http://schemas.microsoft.com/office/drawing/2014/main" id="{1DAA4C56-13C9-BED2-1474-9611006E47BE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2785618-3038-0B14-D291-56504690D07A}"/>
              </a:ext>
            </a:extLst>
          </p:cNvPr>
          <p:cNvCxnSpPr>
            <a:cxnSpLocks/>
            <a:endCxn id="2" idx="1"/>
          </p:cNvCxnSpPr>
          <p:nvPr userDrawn="1"/>
        </p:nvCxnSpPr>
        <p:spPr>
          <a:xfrm>
            <a:off x="1359568" y="6500069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pregunta">
            <a:extLst>
              <a:ext uri="{FF2B5EF4-FFF2-40B4-BE49-F238E27FC236}">
                <a16:creationId xmlns:a16="http://schemas.microsoft.com/office/drawing/2014/main" id="{3CDA873E-7C53-27EC-F7ED-9C8FFE7426C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85875" y="6005201"/>
            <a:ext cx="9693275" cy="386606"/>
          </a:xfrm>
        </p:spPr>
        <p:txBody>
          <a:bodyPr/>
          <a:lstStyle>
            <a:lvl1pPr marL="50800" indent="0" algn="just">
              <a:buNone/>
              <a:defRPr sz="1200"/>
            </a:lvl1pPr>
          </a:lstStyle>
          <a:p>
            <a:pPr lvl="0"/>
            <a:r>
              <a:rPr lang="es-ES" dirty="0"/>
              <a:t>pregunta</a:t>
            </a:r>
            <a:endParaRPr lang="es-MX" dirty="0"/>
          </a:p>
        </p:txBody>
      </p:sp>
      <p:sp>
        <p:nvSpPr>
          <p:cNvPr id="8" name="fecha">
            <a:extLst>
              <a:ext uri="{FF2B5EF4-FFF2-40B4-BE49-F238E27FC236}">
                <a16:creationId xmlns:a16="http://schemas.microsoft.com/office/drawing/2014/main" id="{B76E5A0C-CB3E-92E9-8AD1-3336CFB21B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pic>
        <p:nvPicPr>
          <p:cNvPr id="3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AD00492B-D49F-685A-73F1-67251AF7AD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37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_graficas_equitativas" preserve="1">
  <p:cSld name="gerencia_dos_graficas_equitativas_inteligencia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rafica_uno"/>
          <p:cNvSpPr>
            <a:spLocks noGrp="1"/>
          </p:cNvSpPr>
          <p:nvPr>
            <p:ph type="pic" idx="2"/>
          </p:nvPr>
        </p:nvSpPr>
        <p:spPr>
          <a:xfrm>
            <a:off x="419922" y="1124611"/>
            <a:ext cx="5676077" cy="4988529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8" name="grafica_dos"/>
          <p:cNvSpPr>
            <a:spLocks noGrp="1"/>
          </p:cNvSpPr>
          <p:nvPr>
            <p:ph type="pic" idx="3"/>
          </p:nvPr>
        </p:nvSpPr>
        <p:spPr>
          <a:xfrm>
            <a:off x="6095999" y="1124611"/>
            <a:ext cx="5720071" cy="4988534"/>
          </a:xfrm>
          <a:prstGeom prst="rect">
            <a:avLst/>
          </a:prstGeom>
          <a:noFill/>
          <a:ln>
            <a:noFill/>
          </a:ln>
        </p:spPr>
      </p:sp>
      <p:sp>
        <p:nvSpPr>
          <p:cNvPr id="4" name="CuadroTexto 6">
            <a:extLst>
              <a:ext uri="{FF2B5EF4-FFF2-40B4-BE49-F238E27FC236}">
                <a16:creationId xmlns:a16="http://schemas.microsoft.com/office/drawing/2014/main" id="{510CD8DC-2BB9-9A8E-4291-62D53F8E7B35}"/>
              </a:ext>
            </a:extLst>
          </p:cNvPr>
          <p:cNvSpPr txBox="1"/>
          <p:nvPr userDrawn="1"/>
        </p:nvSpPr>
        <p:spPr>
          <a:xfrm>
            <a:off x="1359568" y="6287665"/>
            <a:ext cx="9585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Nota: El tamaño de la palabra o frase representa la frecuencia con la que se menciona en las entrevistas. Esta gráfica utiliza inteligencia artificial para resumir las respuestas y el conocimiento de personas expertas para su análisis.</a:t>
            </a:r>
            <a:endParaRPr lang="es-MX" sz="12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F169AED2-7C9C-9DED-699F-8992B7F16269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254654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Google Shape;106;p7">
            <a:extLst>
              <a:ext uri="{FF2B5EF4-FFF2-40B4-BE49-F238E27FC236}">
                <a16:creationId xmlns:a16="http://schemas.microsoft.com/office/drawing/2014/main" id="{AEF3DDF2-253C-056F-E452-425A35146392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6FE30E8D-6EF1-5884-E7C1-A17E355209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71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_graficas_equitativas" preserve="1" userDrawn="1">
  <p:cSld name="gerencia_tres_graficas_multirespuesta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rafica_uno"/>
          <p:cNvSpPr>
            <a:spLocks noGrp="1"/>
          </p:cNvSpPr>
          <p:nvPr>
            <p:ph type="pic" idx="2"/>
          </p:nvPr>
        </p:nvSpPr>
        <p:spPr>
          <a:xfrm>
            <a:off x="386940" y="1124611"/>
            <a:ext cx="3873776" cy="4988529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4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8" name="grafica_dos"/>
          <p:cNvSpPr>
            <a:spLocks noGrp="1"/>
          </p:cNvSpPr>
          <p:nvPr>
            <p:ph type="pic" idx="3"/>
          </p:nvPr>
        </p:nvSpPr>
        <p:spPr>
          <a:xfrm>
            <a:off x="4260715" y="1123253"/>
            <a:ext cx="3670572" cy="4988525"/>
          </a:xfrm>
          <a:prstGeom prst="rect">
            <a:avLst/>
          </a:prstGeom>
          <a:noFill/>
          <a:ln>
            <a:noFill/>
          </a:ln>
        </p:spPr>
      </p:sp>
      <p:sp>
        <p:nvSpPr>
          <p:cNvPr id="4" name="CuadroTexto 6">
            <a:extLst>
              <a:ext uri="{FF2B5EF4-FFF2-40B4-BE49-F238E27FC236}">
                <a16:creationId xmlns:a16="http://schemas.microsoft.com/office/drawing/2014/main" id="{F5468CBE-A4EE-5C99-50FA-12FC7D20CE91}"/>
              </a:ext>
            </a:extLst>
          </p:cNvPr>
          <p:cNvSpPr txBox="1"/>
          <p:nvPr userDrawn="1"/>
        </p:nvSpPr>
        <p:spPr>
          <a:xfrm>
            <a:off x="1359568" y="6287665"/>
            <a:ext cx="9585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Nota: Por efecto de la </a:t>
            </a:r>
            <a:r>
              <a:rPr lang="es-ES" sz="1200" dirty="0" err="1">
                <a:latin typeface="Poppins" panose="02000000000000000000" pitchFamily="2" charset="77"/>
                <a:cs typeface="Poppins" panose="02000000000000000000" pitchFamily="2" charset="77"/>
              </a:rPr>
              <a:t>multirespuesta</a:t>
            </a:r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, los porcentajes suman más del 100%.</a:t>
            </a:r>
            <a:endParaRPr lang="es-MX" sz="12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DC948EC2-BD80-3900-2DA8-0BE31E99CFE1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254654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Google Shape;106;p7">
            <a:extLst>
              <a:ext uri="{FF2B5EF4-FFF2-40B4-BE49-F238E27FC236}">
                <a16:creationId xmlns:a16="http://schemas.microsoft.com/office/drawing/2014/main" id="{136E35F9-B9F6-24F1-4033-84141E3A8B9A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rafica_tres">
            <a:extLst>
              <a:ext uri="{FF2B5EF4-FFF2-40B4-BE49-F238E27FC236}">
                <a16:creationId xmlns:a16="http://schemas.microsoft.com/office/drawing/2014/main" id="{620572E1-75FE-7E77-DB60-D15A27DDABBE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7931287" y="1123255"/>
            <a:ext cx="3873773" cy="4989884"/>
          </a:xfrm>
          <a:prstGeom prst="rect">
            <a:avLst/>
          </a:prstGeom>
          <a:noFill/>
          <a:ln>
            <a:noFill/>
          </a:ln>
        </p:spPr>
      </p:sp>
      <p:sp>
        <p:nvSpPr>
          <p:cNvPr id="3" name="fecha">
            <a:extLst>
              <a:ext uri="{FF2B5EF4-FFF2-40B4-BE49-F238E27FC236}">
                <a16:creationId xmlns:a16="http://schemas.microsoft.com/office/drawing/2014/main" id="{83934D62-98F4-7E95-540C-DB0DEA0CD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pic>
        <p:nvPicPr>
          <p:cNvPr id="7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4C4E0DA4-8A36-323B-85F6-FC3FF8F168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0563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_graficas_equitativas" preserve="1" userDrawn="1">
  <p:cSld name="gerencia_tres_graficas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rafica_uno"/>
          <p:cNvSpPr>
            <a:spLocks noGrp="1"/>
          </p:cNvSpPr>
          <p:nvPr>
            <p:ph type="pic" idx="2"/>
          </p:nvPr>
        </p:nvSpPr>
        <p:spPr>
          <a:xfrm>
            <a:off x="386940" y="1124611"/>
            <a:ext cx="3873776" cy="4988529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4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8" name="grafica_dos"/>
          <p:cNvSpPr>
            <a:spLocks noGrp="1"/>
          </p:cNvSpPr>
          <p:nvPr>
            <p:ph type="pic" idx="3"/>
          </p:nvPr>
        </p:nvSpPr>
        <p:spPr>
          <a:xfrm>
            <a:off x="4260715" y="1123253"/>
            <a:ext cx="3670572" cy="4988525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DC948EC2-BD80-3900-2DA8-0BE31E99CFE1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254654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Google Shape;106;p7">
            <a:extLst>
              <a:ext uri="{FF2B5EF4-FFF2-40B4-BE49-F238E27FC236}">
                <a16:creationId xmlns:a16="http://schemas.microsoft.com/office/drawing/2014/main" id="{136E35F9-B9F6-24F1-4033-84141E3A8B9A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rafica_tres">
            <a:extLst>
              <a:ext uri="{FF2B5EF4-FFF2-40B4-BE49-F238E27FC236}">
                <a16:creationId xmlns:a16="http://schemas.microsoft.com/office/drawing/2014/main" id="{620572E1-75FE-7E77-DB60-D15A27DDABBE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7931287" y="1123255"/>
            <a:ext cx="3873773" cy="4989884"/>
          </a:xfrm>
          <a:prstGeom prst="rect">
            <a:avLst/>
          </a:prstGeom>
          <a:noFill/>
          <a:ln>
            <a:noFill/>
          </a:ln>
        </p:spPr>
      </p:sp>
      <p:sp>
        <p:nvSpPr>
          <p:cNvPr id="3" name="fecha">
            <a:extLst>
              <a:ext uri="{FF2B5EF4-FFF2-40B4-BE49-F238E27FC236}">
                <a16:creationId xmlns:a16="http://schemas.microsoft.com/office/drawing/2014/main" id="{83934D62-98F4-7E95-540C-DB0DEA0CD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sp>
        <p:nvSpPr>
          <p:cNvPr id="4" name="footer">
            <a:extLst>
              <a:ext uri="{FF2B5EF4-FFF2-40B4-BE49-F238E27FC236}">
                <a16:creationId xmlns:a16="http://schemas.microsoft.com/office/drawing/2014/main" id="{5798647B-4221-3BEC-AD1C-39830BA09F51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1359567" y="6356350"/>
            <a:ext cx="9619991" cy="365125"/>
          </a:xfrm>
        </p:spPr>
        <p:txBody>
          <a:bodyPr/>
          <a:lstStyle/>
          <a:p>
            <a:endParaRPr lang="es-ES"/>
          </a:p>
        </p:txBody>
      </p:sp>
      <p:pic>
        <p:nvPicPr>
          <p:cNvPr id="7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1A2251E2-E4BD-6B39-0505-0A02259039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295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is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fica_uno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2103" y="1257300"/>
            <a:ext cx="6052713" cy="833630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MX" dirty="0"/>
          </a:p>
        </p:txBody>
      </p:sp>
      <p:sp>
        <p:nvSpPr>
          <p:cNvPr id="3" name="grafica_tres">
            <a:extLst>
              <a:ext uri="{FF2B5EF4-FFF2-40B4-BE49-F238E27FC236}">
                <a16:creationId xmlns:a16="http://schemas.microsoft.com/office/drawing/2014/main" id="{9F7E50E6-E03B-5A7A-2101-212D25E47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44817" y="1285833"/>
            <a:ext cx="5555078" cy="4827312"/>
          </a:xfrm>
        </p:spPr>
        <p:txBody>
          <a:bodyPr/>
          <a:lstStyle/>
          <a:p>
            <a:endParaRPr lang="es-MX"/>
          </a:p>
        </p:txBody>
      </p:sp>
      <p:sp>
        <p:nvSpPr>
          <p:cNvPr id="20" name="grafica_dos">
            <a:extLst>
              <a:ext uri="{FF2B5EF4-FFF2-40B4-BE49-F238E27FC236}">
                <a16:creationId xmlns:a16="http://schemas.microsoft.com/office/drawing/2014/main" id="{52FDA4ED-B2BA-A01B-CBD2-3AED1BCEC6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92102" y="2119463"/>
            <a:ext cx="6052714" cy="4018010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21" name="fecha">
            <a:extLst>
              <a:ext uri="{FF2B5EF4-FFF2-40B4-BE49-F238E27FC236}">
                <a16:creationId xmlns:a16="http://schemas.microsoft.com/office/drawing/2014/main" id="{425806B9-9E5E-0BCE-86C7-9CBB977F42C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3" name="Conector recto 6">
            <a:extLst>
              <a:ext uri="{FF2B5EF4-FFF2-40B4-BE49-F238E27FC236}">
                <a16:creationId xmlns:a16="http://schemas.microsoft.com/office/drawing/2014/main" id="{043EE6C9-96E5-3C11-19DA-C10B851D6C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8EF4999-E593-BD42-0790-E2388E7A83DE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2" name="CuadroTexto 6">
            <a:extLst>
              <a:ext uri="{FF2B5EF4-FFF2-40B4-BE49-F238E27FC236}">
                <a16:creationId xmlns:a16="http://schemas.microsoft.com/office/drawing/2014/main" id="{F7F08270-E56E-349A-F52E-7D4E80E004E6}"/>
              </a:ext>
            </a:extLst>
          </p:cNvPr>
          <p:cNvSpPr txBox="1"/>
          <p:nvPr userDrawn="1"/>
        </p:nvSpPr>
        <p:spPr>
          <a:xfrm>
            <a:off x="1420000" y="6487190"/>
            <a:ext cx="98800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>
                <a:latin typeface="Poppins" panose="02000000000000000000" pitchFamily="2" charset="77"/>
                <a:cs typeface="Poppins" panose="02000000000000000000" pitchFamily="2" charset="77"/>
              </a:rPr>
              <a:t>Nota: La intensidad del color indica el nivel de participación de los COPACOS por unidad territorial. </a:t>
            </a:r>
          </a:p>
          <a:p>
            <a:pPr algn="just"/>
            <a:r>
              <a:rPr lang="es-MX" sz="1000" dirty="0">
                <a:latin typeface="Poppins" panose="02000000000000000000" pitchFamily="2" charset="77"/>
                <a:cs typeface="Poppins" panose="02000000000000000000" pitchFamily="2" charset="77"/>
              </a:rPr>
              <a:t>Las áreas en gris representan las unidades territoriales no participantes.</a:t>
            </a:r>
            <a:endParaRPr lang="es-MX" sz="10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pic>
        <p:nvPicPr>
          <p:cNvPr id="5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A79ACF1E-BB66-DBD4-5A3B-A728F7116B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443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sist_1_sn_l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fica_uno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2103" y="1257300"/>
            <a:ext cx="6052713" cy="833630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MX" dirty="0"/>
          </a:p>
        </p:txBody>
      </p:sp>
      <p:sp>
        <p:nvSpPr>
          <p:cNvPr id="3" name="grafica_tres">
            <a:extLst>
              <a:ext uri="{FF2B5EF4-FFF2-40B4-BE49-F238E27FC236}">
                <a16:creationId xmlns:a16="http://schemas.microsoft.com/office/drawing/2014/main" id="{9F7E50E6-E03B-5A7A-2101-212D25E47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44817" y="1285833"/>
            <a:ext cx="5555078" cy="4827312"/>
          </a:xfrm>
        </p:spPr>
        <p:txBody>
          <a:bodyPr/>
          <a:lstStyle/>
          <a:p>
            <a:endParaRPr lang="es-MX"/>
          </a:p>
        </p:txBody>
      </p:sp>
      <p:sp>
        <p:nvSpPr>
          <p:cNvPr id="20" name="grafica_dos">
            <a:extLst>
              <a:ext uri="{FF2B5EF4-FFF2-40B4-BE49-F238E27FC236}">
                <a16:creationId xmlns:a16="http://schemas.microsoft.com/office/drawing/2014/main" id="{52FDA4ED-B2BA-A01B-CBD2-3AED1BCEC6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92102" y="2119463"/>
            <a:ext cx="6052714" cy="4018010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21" name="fecha">
            <a:extLst>
              <a:ext uri="{FF2B5EF4-FFF2-40B4-BE49-F238E27FC236}">
                <a16:creationId xmlns:a16="http://schemas.microsoft.com/office/drawing/2014/main" id="{425806B9-9E5E-0BCE-86C7-9CBB977F42C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3" name="Conector recto 6">
            <a:extLst>
              <a:ext uri="{FF2B5EF4-FFF2-40B4-BE49-F238E27FC236}">
                <a16:creationId xmlns:a16="http://schemas.microsoft.com/office/drawing/2014/main" id="{043EE6C9-96E5-3C11-19DA-C10B851D6C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8EF4999-E593-BD42-0790-E2388E7A83DE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5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A79ACF1E-BB66-DBD4-5A3B-A728F7116B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463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rencia_tab_graf_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fica_uno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2103" y="1257300"/>
            <a:ext cx="6052713" cy="1224101"/>
          </a:xfrm>
        </p:spPr>
        <p:txBody>
          <a:bodyPr/>
          <a:lstStyle/>
          <a:p>
            <a:endParaRPr lang="es-MX"/>
          </a:p>
        </p:txBody>
      </p:sp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MX" dirty="0"/>
          </a:p>
        </p:txBody>
      </p:sp>
      <p:sp>
        <p:nvSpPr>
          <p:cNvPr id="3" name="grafica_tres">
            <a:extLst>
              <a:ext uri="{FF2B5EF4-FFF2-40B4-BE49-F238E27FC236}">
                <a16:creationId xmlns:a16="http://schemas.microsoft.com/office/drawing/2014/main" id="{9F7E50E6-E03B-5A7A-2101-212D25E47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44817" y="1285833"/>
            <a:ext cx="5555078" cy="4827312"/>
          </a:xfrm>
        </p:spPr>
        <p:txBody>
          <a:bodyPr/>
          <a:lstStyle/>
          <a:p>
            <a:endParaRPr lang="es-MX"/>
          </a:p>
        </p:txBody>
      </p:sp>
      <p:sp>
        <p:nvSpPr>
          <p:cNvPr id="20" name="grafica_dos">
            <a:extLst>
              <a:ext uri="{FF2B5EF4-FFF2-40B4-BE49-F238E27FC236}">
                <a16:creationId xmlns:a16="http://schemas.microsoft.com/office/drawing/2014/main" id="{52FDA4ED-B2BA-A01B-CBD2-3AED1BCEC6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92102" y="2509934"/>
            <a:ext cx="6052714" cy="3627539"/>
          </a:xfrm>
        </p:spPr>
        <p:txBody>
          <a:bodyPr/>
          <a:lstStyle/>
          <a:p>
            <a:endParaRPr lang="es-MX"/>
          </a:p>
        </p:txBody>
      </p:sp>
      <p:sp>
        <p:nvSpPr>
          <p:cNvPr id="21" name="fecha">
            <a:extLst>
              <a:ext uri="{FF2B5EF4-FFF2-40B4-BE49-F238E27FC236}">
                <a16:creationId xmlns:a16="http://schemas.microsoft.com/office/drawing/2014/main" id="{425806B9-9E5E-0BCE-86C7-9CBB977F42C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3" name="Conector recto 6">
            <a:extLst>
              <a:ext uri="{FF2B5EF4-FFF2-40B4-BE49-F238E27FC236}">
                <a16:creationId xmlns:a16="http://schemas.microsoft.com/office/drawing/2014/main" id="{043EE6C9-96E5-3C11-19DA-C10B851D6C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8EF4999-E593-BD42-0790-E2388E7A83DE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2" name="CuadroTexto 6">
            <a:extLst>
              <a:ext uri="{FF2B5EF4-FFF2-40B4-BE49-F238E27FC236}">
                <a16:creationId xmlns:a16="http://schemas.microsoft.com/office/drawing/2014/main" id="{F7F08270-E56E-349A-F52E-7D4E80E004E6}"/>
              </a:ext>
            </a:extLst>
          </p:cNvPr>
          <p:cNvSpPr txBox="1"/>
          <p:nvPr userDrawn="1"/>
        </p:nvSpPr>
        <p:spPr>
          <a:xfrm>
            <a:off x="1420000" y="6487190"/>
            <a:ext cx="98800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000" dirty="0">
                <a:latin typeface="Poppins" panose="02000000000000000000" pitchFamily="2" charset="77"/>
                <a:cs typeface="Poppins" panose="02000000000000000000" pitchFamily="2" charset="77"/>
              </a:rPr>
              <a:t>Nota: La intensidad del color indica el nivel de participación de los COPACOS por unidad territorial. </a:t>
            </a:r>
          </a:p>
          <a:p>
            <a:pPr algn="just"/>
            <a:r>
              <a:rPr lang="es-MX" sz="1000" dirty="0">
                <a:latin typeface="Poppins" panose="02000000000000000000" pitchFamily="2" charset="77"/>
                <a:cs typeface="Poppins" panose="02000000000000000000" pitchFamily="2" charset="77"/>
              </a:rPr>
              <a:t>Las áreas en gris representan las unidades territoriales no participantes.</a:t>
            </a:r>
            <a:endParaRPr lang="es-MX" sz="10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pic>
        <p:nvPicPr>
          <p:cNvPr id="5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07FDE2F2-FB6A-9A16-038D-C8CBEF9DD9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20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rencia_tab_graf_map_sn_l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fica_uno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2103" y="1257300"/>
            <a:ext cx="6052713" cy="1224101"/>
          </a:xfrm>
        </p:spPr>
        <p:txBody>
          <a:bodyPr/>
          <a:lstStyle/>
          <a:p>
            <a:endParaRPr lang="es-MX"/>
          </a:p>
        </p:txBody>
      </p:sp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MX" dirty="0"/>
          </a:p>
        </p:txBody>
      </p:sp>
      <p:sp>
        <p:nvSpPr>
          <p:cNvPr id="3" name="grafica_tres">
            <a:extLst>
              <a:ext uri="{FF2B5EF4-FFF2-40B4-BE49-F238E27FC236}">
                <a16:creationId xmlns:a16="http://schemas.microsoft.com/office/drawing/2014/main" id="{9F7E50E6-E03B-5A7A-2101-212D25E47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44817" y="1285833"/>
            <a:ext cx="5555078" cy="4827312"/>
          </a:xfrm>
        </p:spPr>
        <p:txBody>
          <a:bodyPr/>
          <a:lstStyle/>
          <a:p>
            <a:endParaRPr lang="es-MX"/>
          </a:p>
        </p:txBody>
      </p:sp>
      <p:sp>
        <p:nvSpPr>
          <p:cNvPr id="20" name="grafica_dos">
            <a:extLst>
              <a:ext uri="{FF2B5EF4-FFF2-40B4-BE49-F238E27FC236}">
                <a16:creationId xmlns:a16="http://schemas.microsoft.com/office/drawing/2014/main" id="{52FDA4ED-B2BA-A01B-CBD2-3AED1BCEC6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92102" y="2509934"/>
            <a:ext cx="6052714" cy="3627539"/>
          </a:xfrm>
        </p:spPr>
        <p:txBody>
          <a:bodyPr/>
          <a:lstStyle/>
          <a:p>
            <a:endParaRPr lang="es-MX"/>
          </a:p>
        </p:txBody>
      </p:sp>
      <p:sp>
        <p:nvSpPr>
          <p:cNvPr id="21" name="fecha">
            <a:extLst>
              <a:ext uri="{FF2B5EF4-FFF2-40B4-BE49-F238E27FC236}">
                <a16:creationId xmlns:a16="http://schemas.microsoft.com/office/drawing/2014/main" id="{425806B9-9E5E-0BCE-86C7-9CBB977F42C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>
                    <a:lumMod val="50000"/>
                  </a:schemeClr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3" name="Conector recto 6">
            <a:extLst>
              <a:ext uri="{FF2B5EF4-FFF2-40B4-BE49-F238E27FC236}">
                <a16:creationId xmlns:a16="http://schemas.microsoft.com/office/drawing/2014/main" id="{043EE6C9-96E5-3C11-19DA-C10B851D6C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8EF4999-E593-BD42-0790-E2388E7A83DE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2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DDA54198-AC38-7F55-75AA-1A5B72757B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64" y="6157858"/>
            <a:ext cx="1016540" cy="40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527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alitativas_2" preserve="1">
  <p:cSld name="gerencia_cualitativas_2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5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" name="Google Shape;106;p7">
            <a:extLst>
              <a:ext uri="{FF2B5EF4-FFF2-40B4-BE49-F238E27FC236}">
                <a16:creationId xmlns:a16="http://schemas.microsoft.com/office/drawing/2014/main" id="{5B57FBAD-B88F-DF54-B787-27A7832717EB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612E952-41D5-444C-5239-D85CE39E2848}"/>
              </a:ext>
            </a:extLst>
          </p:cNvPr>
          <p:cNvCxnSpPr>
            <a:cxnSpLocks/>
            <a:endCxn id="5" idx="1"/>
          </p:cNvCxnSpPr>
          <p:nvPr userDrawn="1"/>
        </p:nvCxnSpPr>
        <p:spPr>
          <a:xfrm>
            <a:off x="1359568" y="6500069"/>
            <a:ext cx="9619992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1099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2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>
  <p:cSld name="morant_grafica_unica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300"/>
            <a:ext cx="11384373" cy="475358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E6D27EE9-4EB6-ECD9-D12F-CA5B66FC0166}"/>
              </a:ext>
            </a:extLst>
          </p:cNvPr>
          <p:cNvCxnSpPr>
            <a:cxnSpLocks/>
          </p:cNvCxnSpPr>
          <p:nvPr userDrawn="1"/>
        </p:nvCxnSpPr>
        <p:spPr>
          <a:xfrm>
            <a:off x="1286004" y="6421047"/>
            <a:ext cx="9619992" cy="0"/>
          </a:xfrm>
          <a:prstGeom prst="line">
            <a:avLst/>
          </a:prstGeom>
          <a:ln w="28575">
            <a:solidFill>
              <a:srgbClr val="BC45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94269E75-D517-30E1-C5E4-855BF312AB99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E6D77A0-3228-0001-0900-2D1D2D9A8B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9183" y="6187962"/>
            <a:ext cx="542373" cy="54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210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rencia_nota_metodolog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4">
            <a:extLst>
              <a:ext uri="{FF2B5EF4-FFF2-40B4-BE49-F238E27FC236}">
                <a16:creationId xmlns:a16="http://schemas.microsoft.com/office/drawing/2014/main" id="{2A61D2F9-CC0C-E242-E91C-FDCF720F45AB}"/>
              </a:ext>
            </a:extLst>
          </p:cNvPr>
          <p:cNvSpPr txBox="1"/>
          <p:nvPr userDrawn="1"/>
        </p:nvSpPr>
        <p:spPr>
          <a:xfrm>
            <a:off x="352126" y="397850"/>
            <a:ext cx="11001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200" b="1" spc="300" dirty="0">
                <a:solidFill>
                  <a:schemeClr val="tx2">
                    <a:lumMod val="50000"/>
                  </a:schemeClr>
                </a:solidFill>
                <a:latin typeface="Poppins" panose="02000000000000000000" pitchFamily="2" charset="77"/>
                <a:cs typeface="Poppins" panose="02000000000000000000" pitchFamily="2" charset="77"/>
              </a:rPr>
              <a:t>Nota metodológica¹</a:t>
            </a:r>
          </a:p>
        </p:txBody>
      </p:sp>
      <p:graphicFrame>
        <p:nvGraphicFramePr>
          <p:cNvPr id="9" name="Tabla 6">
            <a:extLst>
              <a:ext uri="{FF2B5EF4-FFF2-40B4-BE49-F238E27FC236}">
                <a16:creationId xmlns:a16="http://schemas.microsoft.com/office/drawing/2014/main" id="{99C1E06D-BA7A-66C5-11B5-32DB4CB4EED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43811777"/>
              </p:ext>
            </p:extLst>
          </p:nvPr>
        </p:nvGraphicFramePr>
        <p:xfrm>
          <a:off x="352126" y="1467853"/>
          <a:ext cx="11235646" cy="38904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5295">
                  <a:extLst>
                    <a:ext uri="{9D8B030D-6E8A-4147-A177-3AD203B41FA5}">
                      <a16:colId xmlns:a16="http://schemas.microsoft.com/office/drawing/2014/main" val="2929718257"/>
                    </a:ext>
                  </a:extLst>
                </a:gridCol>
                <a:gridCol w="8030351">
                  <a:extLst>
                    <a:ext uri="{9D8B030D-6E8A-4147-A177-3AD203B41FA5}">
                      <a16:colId xmlns:a16="http://schemas.microsoft.com/office/drawing/2014/main" val="1970159204"/>
                    </a:ext>
                  </a:extLst>
                </a:gridCol>
              </a:tblGrid>
              <a:tr h="374595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Tipo de encuesta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En vivienda, entrevistas cara a cara. 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628606"/>
                  </a:ext>
                </a:extLst>
              </a:tr>
              <a:tr h="595866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Objetivo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Medir la preferencia ciudadana respecto a las candidatas a la Presidencia Municipal de Chiapa de Corzo, Gubernatura de Chiapas y Presidencia de la República 2024.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317354"/>
                  </a:ext>
                </a:extLst>
              </a:tr>
              <a:tr h="301329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Fecha de levantamiento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Del 18 de Marzo al 24 de Abril de 2024</a:t>
                      </a:r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7920833"/>
                  </a:ext>
                </a:extLst>
              </a:tr>
              <a:tr h="420899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Marco muestral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Personas mayores de 18 años residentes en el municipio de Chiapa de Corzo, Chiapas con INE vigente.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167282"/>
                  </a:ext>
                </a:extLst>
              </a:tr>
              <a:tr h="767523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Proceso de selección </a:t>
                      </a:r>
                    </a:p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de la muestra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Del total de secciones electorales del municipio de Chiapa de Corzo se seleccionaron. Después se seleccionaron 29 secciones electorales de manera aleatoria con probabilidad proporcional a su lista nominal. En cada sección se seleccionaron 7 manzanas de manera aleatoria simple y 5 entrevistas por manzana.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1453226"/>
                  </a:ext>
                </a:extLst>
              </a:tr>
              <a:tr h="301329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Tamaño de la muestra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2,100 entrevistas efectivas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325417"/>
                  </a:ext>
                </a:extLst>
              </a:tr>
              <a:tr h="5204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Margen de error</a:t>
                      </a:r>
                    </a:p>
                    <a:p>
                      <a:pPr algn="l"/>
                      <a:endParaRPr lang="es-ES_tradnl" sz="1600" b="1" dirty="0">
                        <a:solidFill>
                          <a:schemeClr val="tx1"/>
                        </a:solidFill>
                        <a:latin typeface="Poppins" panose="02000000000000000000" pitchFamily="2" charset="77"/>
                        <a:cs typeface="Poppins" panose="02000000000000000000" pitchFamily="2" charset="77"/>
                      </a:endParaRP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El error mediano de la muestra es de 1.17%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203586"/>
                  </a:ext>
                </a:extLst>
              </a:tr>
              <a:tr h="426482">
                <a:tc>
                  <a:txBody>
                    <a:bodyPr/>
                    <a:lstStyle/>
                    <a:p>
                      <a:pPr algn="l"/>
                      <a:r>
                        <a:rPr lang="es-ES_tradnl" sz="1600" b="1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Nivel de confianza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Poppins" panose="02000000000000000000" pitchFamily="2" charset="77"/>
                          <a:cs typeface="Poppins" panose="02000000000000000000" pitchFamily="2" charset="77"/>
                        </a:rPr>
                        <a:t>97% de confianza estadística</a:t>
                      </a: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3306673"/>
                  </a:ext>
                </a:extLst>
              </a:tr>
            </a:tbl>
          </a:graphicData>
        </a:graphic>
      </p:graphicFrame>
      <p:sp>
        <p:nvSpPr>
          <p:cNvPr id="10" name="CuadroTexto 6">
            <a:extLst>
              <a:ext uri="{FF2B5EF4-FFF2-40B4-BE49-F238E27FC236}">
                <a16:creationId xmlns:a16="http://schemas.microsoft.com/office/drawing/2014/main" id="{C7E6D312-2E16-4C59-B7ED-A2545D55DE49}"/>
              </a:ext>
            </a:extLst>
          </p:cNvPr>
          <p:cNvSpPr txBox="1"/>
          <p:nvPr userDrawn="1"/>
        </p:nvSpPr>
        <p:spPr>
          <a:xfrm>
            <a:off x="352126" y="6026073"/>
            <a:ext cx="11235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200" dirty="0">
                <a:latin typeface="Poppins" panose="02000000000000000000" pitchFamily="2" charset="77"/>
                <a:cs typeface="Poppins" panose="02000000000000000000" pitchFamily="2" charset="77"/>
              </a:rPr>
              <a:t>Nota: ¹Los resultados pueden no sumar el 100% por cuestiones de redondeo. </a:t>
            </a:r>
            <a:r>
              <a:rPr lang="es-MX" sz="1200" kern="1200" dirty="0">
                <a:solidFill>
                  <a:schemeClr val="tx1"/>
                </a:solidFill>
                <a:latin typeface="Poppins" panose="02000000000000000000" pitchFamily="2" charset="77"/>
                <a:ea typeface="+mn-ea"/>
                <a:cs typeface="Poppins" panose="02000000000000000000" pitchFamily="2" charset="77"/>
              </a:rPr>
              <a:t>En las gráficas de cruces se pueden observar “*” en las estimaciones.  Estos representan el nivel de precisión la estimación. Cuando no se observa ninguno el dato es preciso mientras que “*” significa precisión estadística moderada y “**” es poca presión. No recomendamos interpretar los datos con “**”.</a:t>
            </a:r>
          </a:p>
        </p:txBody>
      </p:sp>
      <p:pic>
        <p:nvPicPr>
          <p:cNvPr id="3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7201422E-D718-21C8-EC97-13ADC36020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129" y="397850"/>
            <a:ext cx="2356643" cy="929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1527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1_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0A7E566-FCEF-36F2-E79F-A60AFBB79C1F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7"/>
          <a:stretch/>
        </p:blipFill>
        <p:spPr bwMode="auto">
          <a:xfrm>
            <a:off x="0" y="-1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9;p2">
            <a:extLst>
              <a:ext uri="{FF2B5EF4-FFF2-40B4-BE49-F238E27FC236}">
                <a16:creationId xmlns:a16="http://schemas.microsoft.com/office/drawing/2014/main" id="{BB8709A5-97F7-6FC5-1A48-C652948812CA}"/>
              </a:ext>
            </a:extLst>
          </p:cNvPr>
          <p:cNvSpPr/>
          <p:nvPr userDrawn="1"/>
        </p:nvSpPr>
        <p:spPr>
          <a:xfrm rot="-5400000">
            <a:off x="2667000" y="-2667001"/>
            <a:ext cx="6857999" cy="12191999"/>
          </a:xfrm>
          <a:prstGeom prst="rect">
            <a:avLst/>
          </a:prstGeom>
          <a:solidFill>
            <a:schemeClr val="bg1">
              <a:alpha val="81961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ulo">
            <a:extLst>
              <a:ext uri="{FF2B5EF4-FFF2-40B4-BE49-F238E27FC236}">
                <a16:creationId xmlns:a16="http://schemas.microsoft.com/office/drawing/2014/main" id="{12F58C7F-2E9F-0822-E77F-708A948D45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18903" y="1973263"/>
            <a:ext cx="10099086" cy="1403350"/>
          </a:xfrm>
        </p:spPr>
        <p:txBody>
          <a:bodyPr>
            <a:noAutofit/>
          </a:bodyPr>
          <a:lstStyle>
            <a:lvl1pPr marL="0" indent="0" algn="ctr">
              <a:buNone/>
              <a:defRPr sz="4800" b="1"/>
            </a:lvl1pPr>
          </a:lstStyle>
          <a:p>
            <a:pPr lvl="0"/>
            <a:r>
              <a:rPr lang="en-US" dirty="0" err="1"/>
              <a:t>Titulo</a:t>
            </a:r>
            <a:endParaRPr lang="en-US" dirty="0"/>
          </a:p>
        </p:txBody>
      </p:sp>
      <p:sp>
        <p:nvSpPr>
          <p:cNvPr id="22" name="subtitulo">
            <a:extLst>
              <a:ext uri="{FF2B5EF4-FFF2-40B4-BE49-F238E27FC236}">
                <a16:creationId xmlns:a16="http://schemas.microsoft.com/office/drawing/2014/main" id="{80385082-C309-3271-2ABF-F0CEAFF2BEE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18902" y="3560014"/>
            <a:ext cx="10099086" cy="836612"/>
          </a:xfrm>
        </p:spPr>
        <p:txBody>
          <a:bodyPr>
            <a:noAutofit/>
          </a:bodyPr>
          <a:lstStyle>
            <a:lvl1pPr marL="0" indent="0" algn="ctr"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 err="1"/>
              <a:t>subtitulo</a:t>
            </a:r>
            <a:endParaRPr lang="en-US" dirty="0"/>
          </a:p>
        </p:txBody>
      </p:sp>
      <p:sp>
        <p:nvSpPr>
          <p:cNvPr id="24" name="periodo">
            <a:extLst>
              <a:ext uri="{FF2B5EF4-FFF2-40B4-BE49-F238E27FC236}">
                <a16:creationId xmlns:a16="http://schemas.microsoft.com/office/drawing/2014/main" id="{FC45BEF3-DF51-3453-DE85-71D87E093D4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018902" y="4579937"/>
            <a:ext cx="10099085" cy="397011"/>
          </a:xfrm>
        </p:spPr>
        <p:txBody>
          <a:bodyPr>
            <a:noAutofit/>
          </a:bodyPr>
          <a:lstStyle>
            <a:lvl1pPr marL="0" indent="0" algn="ctr">
              <a:buNone/>
              <a:defRPr sz="1800" b="1"/>
            </a:lvl1pPr>
          </a:lstStyle>
          <a:p>
            <a:pPr lvl="0"/>
            <a:r>
              <a:rPr lang="en-US" dirty="0" err="1"/>
              <a:t>Periodo</a:t>
            </a:r>
            <a:r>
              <a:rPr lang="en-US" dirty="0"/>
              <a:t> de </a:t>
            </a:r>
            <a:r>
              <a:rPr lang="en-US" dirty="0" err="1"/>
              <a:t>levantamiento</a:t>
            </a:r>
            <a:endParaRPr lang="en-US" dirty="0"/>
          </a:p>
        </p:txBody>
      </p:sp>
      <p:pic>
        <p:nvPicPr>
          <p:cNvPr id="3" name="Picture 2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ADA62474-A33A-59AD-D98F-2D9580B345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123" y="5349877"/>
            <a:ext cx="2611879" cy="103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94265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1_sub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Excursión a Taxco y Cuernavaca2024| Tu Experiencia">
            <a:extLst>
              <a:ext uri="{FF2B5EF4-FFF2-40B4-BE49-F238E27FC236}">
                <a16:creationId xmlns:a16="http://schemas.microsoft.com/office/drawing/2014/main" id="{68E1218C-44BE-7F9C-9502-232CFFDD2A0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0" b="20120"/>
          <a:stretch/>
        </p:blipFill>
        <p:spPr bwMode="auto">
          <a:xfrm>
            <a:off x="-43325" y="1"/>
            <a:ext cx="1225083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9;p2">
            <a:extLst>
              <a:ext uri="{FF2B5EF4-FFF2-40B4-BE49-F238E27FC236}">
                <a16:creationId xmlns:a16="http://schemas.microsoft.com/office/drawing/2014/main" id="{3DFFCE41-CD4B-C113-4AAB-C2DDA687989B}"/>
              </a:ext>
            </a:extLst>
          </p:cNvPr>
          <p:cNvSpPr/>
          <p:nvPr userDrawn="1"/>
        </p:nvSpPr>
        <p:spPr>
          <a:xfrm rot="-5400000">
            <a:off x="3382368" y="-1913534"/>
            <a:ext cx="5346700" cy="10672368"/>
          </a:xfrm>
          <a:prstGeom prst="rect">
            <a:avLst/>
          </a:prstGeom>
          <a:solidFill>
            <a:schemeClr val="bg1">
              <a:alpha val="81961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itulo">
            <a:extLst>
              <a:ext uri="{FF2B5EF4-FFF2-40B4-BE49-F238E27FC236}">
                <a16:creationId xmlns:a16="http://schemas.microsoft.com/office/drawing/2014/main" id="{CF38A666-511E-BE85-2DE4-7873C6E70F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90700" y="2349500"/>
            <a:ext cx="8585200" cy="1739900"/>
          </a:xfrm>
        </p:spPr>
        <p:txBody>
          <a:bodyPr/>
          <a:lstStyle>
            <a:lvl1pPr marL="0" indent="0" algn="ctr">
              <a:buNone/>
              <a:defRPr sz="4400" b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/>
                </a:solidFill>
              </a:defRPr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s-MX" dirty="0"/>
          </a:p>
        </p:txBody>
      </p:sp>
      <p:pic>
        <p:nvPicPr>
          <p:cNvPr id="2" name="Picture 1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75315315-F5C5-54CA-AC8A-931C721B30D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040" y="5074860"/>
            <a:ext cx="1557920" cy="61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358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una_graf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923" y="588413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</a:t>
            </a:r>
            <a:r>
              <a:rPr lang="en-US" dirty="0" err="1"/>
              <a:t>styjjle</a:t>
            </a:r>
            <a:endParaRPr lang="es-MX" dirty="0"/>
          </a:p>
        </p:txBody>
      </p:sp>
      <p:sp>
        <p:nvSpPr>
          <p:cNvPr id="4" name="imagen_principal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0687" y="1480587"/>
            <a:ext cx="11384373" cy="4753580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5" name="mun">
            <a:extLst>
              <a:ext uri="{FF2B5EF4-FFF2-40B4-BE49-F238E27FC236}">
                <a16:creationId xmlns:a16="http://schemas.microsoft.com/office/drawing/2014/main" id="{27B9B312-4C07-FBFA-6720-4AB212FC99F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3" name="fecha">
            <a:extLst>
              <a:ext uri="{FF2B5EF4-FFF2-40B4-BE49-F238E27FC236}">
                <a16:creationId xmlns:a16="http://schemas.microsoft.com/office/drawing/2014/main" id="{01C6E66B-33A7-9C79-1630-C7248A782E7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6" name="Conector recto 6">
            <a:extLst>
              <a:ext uri="{FF2B5EF4-FFF2-40B4-BE49-F238E27FC236}">
                <a16:creationId xmlns:a16="http://schemas.microsoft.com/office/drawing/2014/main" id="{CB97B081-6A95-EC46-9934-97D5BD494A1B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E0044334-AD7D-4A8A-6C23-E13203A07815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21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63E6F105-B45F-A392-DFD2-0445DD5D9E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3679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4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un_m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431" y="58819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</a:t>
            </a:r>
            <a:r>
              <a:rPr lang="en-US" dirty="0" err="1"/>
              <a:t>styjjle</a:t>
            </a:r>
            <a:endParaRPr lang="es-MX" dirty="0"/>
          </a:p>
        </p:txBody>
      </p:sp>
      <p:sp>
        <p:nvSpPr>
          <p:cNvPr id="4" name="imagen_principal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33481" y="1441810"/>
            <a:ext cx="8125037" cy="4753580"/>
          </a:xfrm>
        </p:spPr>
        <p:txBody>
          <a:bodyPr/>
          <a:lstStyle/>
          <a:p>
            <a:endParaRPr lang="es-MX"/>
          </a:p>
        </p:txBody>
      </p:sp>
      <p:sp>
        <p:nvSpPr>
          <p:cNvPr id="6" name="mun">
            <a:extLst>
              <a:ext uri="{FF2B5EF4-FFF2-40B4-BE49-F238E27FC236}">
                <a16:creationId xmlns:a16="http://schemas.microsoft.com/office/drawing/2014/main" id="{04E60EBD-BB9F-2150-3043-76EA3E6FF0E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20" name="fecha">
            <a:extLst>
              <a:ext uri="{FF2B5EF4-FFF2-40B4-BE49-F238E27FC236}">
                <a16:creationId xmlns:a16="http://schemas.microsoft.com/office/drawing/2014/main" id="{D5C320F9-CC80-5C46-62E3-8B81CA15B0D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1" name="Conector recto 6">
            <a:extLst>
              <a:ext uri="{FF2B5EF4-FFF2-40B4-BE49-F238E27FC236}">
                <a16:creationId xmlns:a16="http://schemas.microsoft.com/office/drawing/2014/main" id="{C590B2B0-2956-9966-A24D-5E6212C86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995DC3C0-4F15-77FC-7540-70B77DB17991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23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4B4515DE-E2A2-1A8C-1CA4-3944E05B84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3903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dos_m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923" y="36512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</a:t>
            </a:r>
            <a:r>
              <a:rPr lang="en-US" dirty="0" err="1"/>
              <a:t>styjjle</a:t>
            </a:r>
            <a:endParaRPr lang="es-MX" dirty="0"/>
          </a:p>
        </p:txBody>
      </p:sp>
      <p:sp>
        <p:nvSpPr>
          <p:cNvPr id="4" name="img_principal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2778" y="1093473"/>
            <a:ext cx="6405598" cy="5082180"/>
          </a:xfrm>
        </p:spPr>
        <p:txBody>
          <a:bodyPr/>
          <a:lstStyle/>
          <a:p>
            <a:endParaRPr lang="es-MX"/>
          </a:p>
        </p:txBody>
      </p:sp>
      <p:sp>
        <p:nvSpPr>
          <p:cNvPr id="6" name="img_secundaria_top">
            <a:extLst>
              <a:ext uri="{FF2B5EF4-FFF2-40B4-BE49-F238E27FC236}">
                <a16:creationId xmlns:a16="http://schemas.microsoft.com/office/drawing/2014/main" id="{5AD8BE97-BFF6-E0EC-AF92-4778560A64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96088" y="1093473"/>
            <a:ext cx="4909571" cy="2504082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20" name="img_secundaria_bot">
            <a:extLst>
              <a:ext uri="{FF2B5EF4-FFF2-40B4-BE49-F238E27FC236}">
                <a16:creationId xmlns:a16="http://schemas.microsoft.com/office/drawing/2014/main" id="{A3CB3B90-3DDB-EBD4-7F81-ABB46BF5124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80833" y="3609068"/>
            <a:ext cx="4940080" cy="2566585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21" name="mun">
            <a:extLst>
              <a:ext uri="{FF2B5EF4-FFF2-40B4-BE49-F238E27FC236}">
                <a16:creationId xmlns:a16="http://schemas.microsoft.com/office/drawing/2014/main" id="{385A9CE3-2FEB-3441-931E-E5F8AF531D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22" name="fecha">
            <a:extLst>
              <a:ext uri="{FF2B5EF4-FFF2-40B4-BE49-F238E27FC236}">
                <a16:creationId xmlns:a16="http://schemas.microsoft.com/office/drawing/2014/main" id="{AF4C9AA5-5152-3CD5-ED8A-5793AAA0FB2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3" name="Conector recto 6">
            <a:extLst>
              <a:ext uri="{FF2B5EF4-FFF2-40B4-BE49-F238E27FC236}">
                <a16:creationId xmlns:a16="http://schemas.microsoft.com/office/drawing/2014/main" id="{380C2AD0-E7FA-9D50-8D23-28E29F2821A8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18D1BFA8-34FB-BB14-58EB-16DE8EEB6B8F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25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5F36582B-470D-E622-4DB6-8A7CF5F90E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9721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una_grafica_me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923" y="36512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</a:t>
            </a:r>
            <a:r>
              <a:rPr lang="en-US" dirty="0" err="1"/>
              <a:t>styjjle</a:t>
            </a:r>
            <a:endParaRPr lang="es-MX" dirty="0"/>
          </a:p>
        </p:txBody>
      </p:sp>
      <p:sp>
        <p:nvSpPr>
          <p:cNvPr id="4" name="imagen_principal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0687" y="1257300"/>
            <a:ext cx="11384373" cy="3785752"/>
          </a:xfrm>
        </p:spPr>
        <p:txBody>
          <a:bodyPr/>
          <a:lstStyle/>
          <a:p>
            <a:endParaRPr lang="es-MX"/>
          </a:p>
        </p:txBody>
      </p:sp>
      <p:sp>
        <p:nvSpPr>
          <p:cNvPr id="6" name="tabla">
            <a:extLst>
              <a:ext uri="{FF2B5EF4-FFF2-40B4-BE49-F238E27FC236}">
                <a16:creationId xmlns:a16="http://schemas.microsoft.com/office/drawing/2014/main" id="{222FBECE-DF6C-213E-6C24-613B50B2AE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945366" y="5133470"/>
            <a:ext cx="9256034" cy="1131451"/>
          </a:xfrm>
        </p:spPr>
        <p:txBody>
          <a:bodyPr/>
          <a:lstStyle/>
          <a:p>
            <a:endParaRPr lang="es-MX"/>
          </a:p>
        </p:txBody>
      </p:sp>
      <p:sp>
        <p:nvSpPr>
          <p:cNvPr id="36" name="mun">
            <a:extLst>
              <a:ext uri="{FF2B5EF4-FFF2-40B4-BE49-F238E27FC236}">
                <a16:creationId xmlns:a16="http://schemas.microsoft.com/office/drawing/2014/main" id="{EBB42988-418B-E83B-95E0-E41D6FAED5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37" name="fecha">
            <a:extLst>
              <a:ext uri="{FF2B5EF4-FFF2-40B4-BE49-F238E27FC236}">
                <a16:creationId xmlns:a16="http://schemas.microsoft.com/office/drawing/2014/main" id="{C6EDE8E3-320C-7BF1-7B01-4E4738B938F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38" name="Conector recto 6">
            <a:extLst>
              <a:ext uri="{FF2B5EF4-FFF2-40B4-BE49-F238E27FC236}">
                <a16:creationId xmlns:a16="http://schemas.microsoft.com/office/drawing/2014/main" id="{C8D82255-5210-7979-9B52-99937E9CD784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Slide Number Placeholder 5">
            <a:extLst>
              <a:ext uri="{FF2B5EF4-FFF2-40B4-BE49-F238E27FC236}">
                <a16:creationId xmlns:a16="http://schemas.microsoft.com/office/drawing/2014/main" id="{8C6301ED-DAAD-C8EE-7798-332A3027BC8F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40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CEE12FAC-3DAB-0D1D-F4FF-AF4555FB0B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707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m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magen_principal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3814" y="816832"/>
            <a:ext cx="11384373" cy="4753580"/>
          </a:xfrm>
        </p:spPr>
        <p:txBody>
          <a:bodyPr/>
          <a:lstStyle/>
          <a:p>
            <a:endParaRPr lang="es-MX"/>
          </a:p>
        </p:txBody>
      </p:sp>
      <p:sp>
        <p:nvSpPr>
          <p:cNvPr id="6" name="Rectangle 20">
            <a:extLst>
              <a:ext uri="{FF2B5EF4-FFF2-40B4-BE49-F238E27FC236}">
                <a16:creationId xmlns:a16="http://schemas.microsoft.com/office/drawing/2014/main" id="{F3FBCE21-A7FF-F427-DB95-5D19DB67D5F8}"/>
              </a:ext>
            </a:extLst>
          </p:cNvPr>
          <p:cNvSpPr/>
          <p:nvPr userDrawn="1"/>
        </p:nvSpPr>
        <p:spPr>
          <a:xfrm>
            <a:off x="1068510" y="5623456"/>
            <a:ext cx="209836" cy="174624"/>
          </a:xfrm>
          <a:prstGeom prst="rect">
            <a:avLst/>
          </a:prstGeom>
          <a:solidFill>
            <a:srgbClr val="AAD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CuadroTexto 17">
            <a:extLst>
              <a:ext uri="{FF2B5EF4-FFF2-40B4-BE49-F238E27FC236}">
                <a16:creationId xmlns:a16="http://schemas.microsoft.com/office/drawing/2014/main" id="{44A9E4B3-6EE6-1B11-1F0F-B51634A058B4}"/>
              </a:ext>
            </a:extLst>
          </p:cNvPr>
          <p:cNvSpPr txBox="1"/>
          <p:nvPr userDrawn="1"/>
        </p:nvSpPr>
        <p:spPr>
          <a:xfrm>
            <a:off x="1268454" y="5543304"/>
            <a:ext cx="22083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1600" b="1" i="0" u="none" strike="noStrike" kern="1200" cap="none" spc="0" normalizeH="0" baseline="0" noProof="0" dirty="0">
                <a:ln>
                  <a:noFill/>
                </a:ln>
                <a:solidFill>
                  <a:srgbClr val="AAD989"/>
                </a:solidFill>
                <a:effectLst/>
                <a:uLnTx/>
                <a:uFillTx/>
                <a:latin typeface="Poppins" panose="02000000000000000000" pitchFamily="2" charset="77"/>
                <a:ea typeface="+mn-ea"/>
                <a:cs typeface="Poppins" panose="02000000000000000000" pitchFamily="2" charset="77"/>
              </a:rPr>
              <a:t>Superan su meta al día de hoy</a:t>
            </a:r>
          </a:p>
        </p:txBody>
      </p:sp>
      <p:sp>
        <p:nvSpPr>
          <p:cNvPr id="21" name="Rectangle 22">
            <a:extLst>
              <a:ext uri="{FF2B5EF4-FFF2-40B4-BE49-F238E27FC236}">
                <a16:creationId xmlns:a16="http://schemas.microsoft.com/office/drawing/2014/main" id="{1C985190-CC0E-3E1E-4197-A0B6F4A42184}"/>
              </a:ext>
            </a:extLst>
          </p:cNvPr>
          <p:cNvSpPr/>
          <p:nvPr userDrawn="1"/>
        </p:nvSpPr>
        <p:spPr>
          <a:xfrm>
            <a:off x="3902658" y="5654443"/>
            <a:ext cx="206084" cy="174626"/>
          </a:xfrm>
          <a:prstGeom prst="rect">
            <a:avLst/>
          </a:prstGeom>
          <a:solidFill>
            <a:srgbClr val="D9B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CuadroTexto 17">
            <a:extLst>
              <a:ext uri="{FF2B5EF4-FFF2-40B4-BE49-F238E27FC236}">
                <a16:creationId xmlns:a16="http://schemas.microsoft.com/office/drawing/2014/main" id="{F02FEAA7-CC34-0838-B76A-68B9C2FBD548}"/>
              </a:ext>
            </a:extLst>
          </p:cNvPr>
          <p:cNvSpPr txBox="1"/>
          <p:nvPr userDrawn="1"/>
        </p:nvSpPr>
        <p:spPr>
          <a:xfrm>
            <a:off x="4120669" y="5552698"/>
            <a:ext cx="38855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1" i="0" u="none" strike="noStrike" kern="1200" cap="none" spc="0" normalizeH="0" baseline="0" noProof="0" dirty="0">
                <a:ln>
                  <a:noFill/>
                </a:ln>
                <a:solidFill>
                  <a:srgbClr val="D9BA5F"/>
                </a:solidFill>
                <a:effectLst/>
                <a:uLnTx/>
                <a:uFillTx/>
                <a:latin typeface="Poppins" panose="02000000000000000000" pitchFamily="2" charset="77"/>
                <a:ea typeface="+mn-ea"/>
                <a:cs typeface="Poppins" panose="02000000000000000000" pitchFamily="2" charset="77"/>
              </a:rPr>
              <a:t>Están cerca de la meta al día de hoy (máximo 10% por debajo) </a:t>
            </a:r>
          </a:p>
        </p:txBody>
      </p:sp>
      <p:sp>
        <p:nvSpPr>
          <p:cNvPr id="23" name="Rectangle 23">
            <a:extLst>
              <a:ext uri="{FF2B5EF4-FFF2-40B4-BE49-F238E27FC236}">
                <a16:creationId xmlns:a16="http://schemas.microsoft.com/office/drawing/2014/main" id="{6D85CEA0-C2AE-0561-C25F-F202E02BC8C2}"/>
              </a:ext>
            </a:extLst>
          </p:cNvPr>
          <p:cNvSpPr/>
          <p:nvPr userDrawn="1"/>
        </p:nvSpPr>
        <p:spPr>
          <a:xfrm>
            <a:off x="8018172" y="5632847"/>
            <a:ext cx="197039" cy="174625"/>
          </a:xfrm>
          <a:prstGeom prst="rect">
            <a:avLst/>
          </a:prstGeom>
          <a:solidFill>
            <a:srgbClr val="BE3E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CuadroTexto 17">
            <a:extLst>
              <a:ext uri="{FF2B5EF4-FFF2-40B4-BE49-F238E27FC236}">
                <a16:creationId xmlns:a16="http://schemas.microsoft.com/office/drawing/2014/main" id="{86F0E771-EF6B-1B3C-8FF7-7F2241EF6EA1}"/>
              </a:ext>
            </a:extLst>
          </p:cNvPr>
          <p:cNvSpPr txBox="1"/>
          <p:nvPr userDrawn="1"/>
        </p:nvSpPr>
        <p:spPr>
          <a:xfrm>
            <a:off x="8215212" y="5552698"/>
            <a:ext cx="3193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1" i="0" u="none" strike="noStrike" kern="1200" cap="none" spc="0" normalizeH="0" baseline="0" noProof="0" dirty="0">
                <a:ln>
                  <a:noFill/>
                </a:ln>
                <a:solidFill>
                  <a:srgbClr val="BE3E35"/>
                </a:solidFill>
                <a:effectLst/>
                <a:uLnTx/>
                <a:uFillTx/>
                <a:latin typeface="Poppins" panose="02000000000000000000" pitchFamily="2" charset="77"/>
                <a:ea typeface="+mn-ea"/>
                <a:cs typeface="Poppins" panose="02000000000000000000" pitchFamily="2" charset="77"/>
              </a:rPr>
              <a:t>Están lejos de la meta al día de hoy (más del 10%) </a:t>
            </a:r>
          </a:p>
        </p:txBody>
      </p:sp>
      <p:sp>
        <p:nvSpPr>
          <p:cNvPr id="25" name="titulo">
            <a:extLst>
              <a:ext uri="{FF2B5EF4-FFF2-40B4-BE49-F238E27FC236}">
                <a16:creationId xmlns:a16="http://schemas.microsoft.com/office/drawing/2014/main" id="{67B4E409-F9F4-3E84-51AF-6CFEECFDBE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431" y="395137"/>
            <a:ext cx="11385138" cy="471959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</a:t>
            </a:r>
            <a:r>
              <a:rPr lang="en-US" dirty="0" err="1"/>
              <a:t>styjjle</a:t>
            </a:r>
            <a:endParaRPr lang="es-MX" dirty="0"/>
          </a:p>
        </p:txBody>
      </p:sp>
      <p:sp>
        <p:nvSpPr>
          <p:cNvPr id="26" name="mun">
            <a:extLst>
              <a:ext uri="{FF2B5EF4-FFF2-40B4-BE49-F238E27FC236}">
                <a16:creationId xmlns:a16="http://schemas.microsoft.com/office/drawing/2014/main" id="{97D0B0B0-97C9-52DB-D8B3-CB82A9C40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27" name="fecha">
            <a:extLst>
              <a:ext uri="{FF2B5EF4-FFF2-40B4-BE49-F238E27FC236}">
                <a16:creationId xmlns:a16="http://schemas.microsoft.com/office/drawing/2014/main" id="{FE62BDDC-B506-0C41-E6D5-F07C814404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8" name="Conector recto 6">
            <a:extLst>
              <a:ext uri="{FF2B5EF4-FFF2-40B4-BE49-F238E27FC236}">
                <a16:creationId xmlns:a16="http://schemas.microsoft.com/office/drawing/2014/main" id="{B0622BD0-EBF8-6507-0740-527B6443EE21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2621CAC3-3C1F-FCA2-B49E-6CF3E3509189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30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730C897D-9139-E592-0AE7-84A57DA5CA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7956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se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magen_principal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94742" y="1208846"/>
            <a:ext cx="10242216" cy="4753580"/>
          </a:xfrm>
        </p:spPr>
        <p:txBody>
          <a:bodyPr/>
          <a:lstStyle/>
          <a:p>
            <a:endParaRPr lang="es-MX"/>
          </a:p>
        </p:txBody>
      </p:sp>
      <p:sp>
        <p:nvSpPr>
          <p:cNvPr id="6" name="Rectangle 20">
            <a:extLst>
              <a:ext uri="{FF2B5EF4-FFF2-40B4-BE49-F238E27FC236}">
                <a16:creationId xmlns:a16="http://schemas.microsoft.com/office/drawing/2014/main" id="{F3FBCE21-A7FF-F427-DB95-5D19DB67D5F8}"/>
              </a:ext>
            </a:extLst>
          </p:cNvPr>
          <p:cNvSpPr/>
          <p:nvPr userDrawn="1"/>
        </p:nvSpPr>
        <p:spPr>
          <a:xfrm>
            <a:off x="390447" y="1798551"/>
            <a:ext cx="91119" cy="243429"/>
          </a:xfrm>
          <a:prstGeom prst="rect">
            <a:avLst/>
          </a:prstGeom>
          <a:solidFill>
            <a:srgbClr val="AAD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CuadroTexto 17">
            <a:extLst>
              <a:ext uri="{FF2B5EF4-FFF2-40B4-BE49-F238E27FC236}">
                <a16:creationId xmlns:a16="http://schemas.microsoft.com/office/drawing/2014/main" id="{44A9E4B3-6EE6-1B11-1F0F-B51634A058B4}"/>
              </a:ext>
            </a:extLst>
          </p:cNvPr>
          <p:cNvSpPr txBox="1"/>
          <p:nvPr userDrawn="1"/>
        </p:nvSpPr>
        <p:spPr>
          <a:xfrm>
            <a:off x="590391" y="1718400"/>
            <a:ext cx="1453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1200" b="1" i="0" u="none" strike="noStrike" kern="1200" cap="none" spc="0" normalizeH="0" baseline="0" noProof="0" dirty="0">
                <a:ln>
                  <a:noFill/>
                </a:ln>
                <a:solidFill>
                  <a:srgbClr val="AAD989"/>
                </a:solidFill>
                <a:effectLst/>
                <a:uLnTx/>
                <a:uFillTx/>
                <a:latin typeface="Poppins" panose="02000000000000000000" pitchFamily="2" charset="77"/>
                <a:ea typeface="+mn-ea"/>
                <a:cs typeface="Poppins" panose="02000000000000000000" pitchFamily="2" charset="77"/>
              </a:rPr>
              <a:t>Superan su meta al día de hoy</a:t>
            </a:r>
          </a:p>
        </p:txBody>
      </p:sp>
      <p:sp>
        <p:nvSpPr>
          <p:cNvPr id="21" name="Rectangle 22">
            <a:extLst>
              <a:ext uri="{FF2B5EF4-FFF2-40B4-BE49-F238E27FC236}">
                <a16:creationId xmlns:a16="http://schemas.microsoft.com/office/drawing/2014/main" id="{1C985190-CC0E-3E1E-4197-A0B6F4A42184}"/>
              </a:ext>
            </a:extLst>
          </p:cNvPr>
          <p:cNvSpPr/>
          <p:nvPr userDrawn="1"/>
        </p:nvSpPr>
        <p:spPr>
          <a:xfrm>
            <a:off x="367543" y="2959760"/>
            <a:ext cx="75525" cy="179150"/>
          </a:xfrm>
          <a:prstGeom prst="rect">
            <a:avLst/>
          </a:prstGeom>
          <a:solidFill>
            <a:srgbClr val="D9BA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CuadroTexto 17">
            <a:extLst>
              <a:ext uri="{FF2B5EF4-FFF2-40B4-BE49-F238E27FC236}">
                <a16:creationId xmlns:a16="http://schemas.microsoft.com/office/drawing/2014/main" id="{F02FEAA7-CC34-0838-B76A-68B9C2FBD548}"/>
              </a:ext>
            </a:extLst>
          </p:cNvPr>
          <p:cNvSpPr txBox="1"/>
          <p:nvPr userDrawn="1"/>
        </p:nvSpPr>
        <p:spPr>
          <a:xfrm>
            <a:off x="508538" y="2879611"/>
            <a:ext cx="1453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1200" cap="none" spc="0" normalizeH="0" baseline="0" noProof="0" dirty="0">
                <a:ln>
                  <a:noFill/>
                </a:ln>
                <a:solidFill>
                  <a:srgbClr val="D9BA5F"/>
                </a:solidFill>
                <a:effectLst/>
                <a:uLnTx/>
                <a:uFillTx/>
                <a:latin typeface="Poppins" panose="02000000000000000000" pitchFamily="2" charset="77"/>
                <a:ea typeface="+mn-ea"/>
                <a:cs typeface="Poppins" panose="02000000000000000000" pitchFamily="2" charset="77"/>
              </a:rPr>
              <a:t>Están cerca de la meta al día de hoy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1200" cap="none" spc="0" normalizeH="0" baseline="0" noProof="0" dirty="0">
                <a:ln>
                  <a:noFill/>
                </a:ln>
                <a:solidFill>
                  <a:srgbClr val="D9BA5F"/>
                </a:solidFill>
                <a:effectLst/>
                <a:uLnTx/>
                <a:uFillTx/>
                <a:latin typeface="Poppins" panose="02000000000000000000" pitchFamily="2" charset="77"/>
                <a:ea typeface="+mn-ea"/>
                <a:cs typeface="Poppins" panose="02000000000000000000" pitchFamily="2" charset="77"/>
              </a:rPr>
              <a:t>(máximo 10% por debajo) </a:t>
            </a:r>
          </a:p>
        </p:txBody>
      </p:sp>
      <p:sp>
        <p:nvSpPr>
          <p:cNvPr id="23" name="Rectangle 23">
            <a:extLst>
              <a:ext uri="{FF2B5EF4-FFF2-40B4-BE49-F238E27FC236}">
                <a16:creationId xmlns:a16="http://schemas.microsoft.com/office/drawing/2014/main" id="{6D85CEA0-C2AE-0561-C25F-F202E02BC8C2}"/>
              </a:ext>
            </a:extLst>
          </p:cNvPr>
          <p:cNvSpPr/>
          <p:nvPr userDrawn="1"/>
        </p:nvSpPr>
        <p:spPr>
          <a:xfrm>
            <a:off x="322780" y="4666375"/>
            <a:ext cx="71572" cy="186506"/>
          </a:xfrm>
          <a:prstGeom prst="rect">
            <a:avLst/>
          </a:prstGeom>
          <a:solidFill>
            <a:srgbClr val="BE3E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CuadroTexto 17">
            <a:extLst>
              <a:ext uri="{FF2B5EF4-FFF2-40B4-BE49-F238E27FC236}">
                <a16:creationId xmlns:a16="http://schemas.microsoft.com/office/drawing/2014/main" id="{86F0E771-EF6B-1B3C-8FF7-7F2241EF6EA1}"/>
              </a:ext>
            </a:extLst>
          </p:cNvPr>
          <p:cNvSpPr txBox="1"/>
          <p:nvPr userDrawn="1"/>
        </p:nvSpPr>
        <p:spPr>
          <a:xfrm>
            <a:off x="519818" y="4586226"/>
            <a:ext cx="14201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1200" cap="none" spc="0" normalizeH="0" baseline="0" noProof="0" dirty="0">
                <a:ln>
                  <a:noFill/>
                </a:ln>
                <a:solidFill>
                  <a:srgbClr val="BE3E35"/>
                </a:solidFill>
                <a:effectLst/>
                <a:uLnTx/>
                <a:uFillTx/>
                <a:latin typeface="Poppins" panose="02000000000000000000" pitchFamily="2" charset="77"/>
                <a:ea typeface="+mn-ea"/>
                <a:cs typeface="Poppins" panose="02000000000000000000" pitchFamily="2" charset="77"/>
              </a:rPr>
              <a:t>Están lejos de la meta al día de hoy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1" i="0" u="none" strike="noStrike" kern="1200" cap="none" spc="0" normalizeH="0" baseline="0" noProof="0" dirty="0">
                <a:ln>
                  <a:noFill/>
                </a:ln>
                <a:solidFill>
                  <a:srgbClr val="BE3E35"/>
                </a:solidFill>
                <a:effectLst/>
                <a:uLnTx/>
                <a:uFillTx/>
                <a:latin typeface="Poppins" panose="02000000000000000000" pitchFamily="2" charset="77"/>
                <a:ea typeface="+mn-ea"/>
                <a:cs typeface="Poppins" panose="02000000000000000000" pitchFamily="2" charset="77"/>
              </a:rPr>
              <a:t>(más del 10%) </a:t>
            </a:r>
          </a:p>
        </p:txBody>
      </p:sp>
      <p:sp>
        <p:nvSpPr>
          <p:cNvPr id="25" name="titulo">
            <a:extLst>
              <a:ext uri="{FF2B5EF4-FFF2-40B4-BE49-F238E27FC236}">
                <a16:creationId xmlns:a16="http://schemas.microsoft.com/office/drawing/2014/main" id="{67B4E409-F9F4-3E84-51AF-6CFEECFDBE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2202" y="787151"/>
            <a:ext cx="11385138" cy="471959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</a:t>
            </a:r>
            <a:r>
              <a:rPr lang="en-US" dirty="0" err="1"/>
              <a:t>styjjle</a:t>
            </a:r>
            <a:endParaRPr lang="es-MX" dirty="0"/>
          </a:p>
        </p:txBody>
      </p:sp>
      <p:sp>
        <p:nvSpPr>
          <p:cNvPr id="26" name="mun">
            <a:extLst>
              <a:ext uri="{FF2B5EF4-FFF2-40B4-BE49-F238E27FC236}">
                <a16:creationId xmlns:a16="http://schemas.microsoft.com/office/drawing/2014/main" id="{BB8CC426-66B9-B301-B63C-6CF4B390FC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27" name="fecha">
            <a:extLst>
              <a:ext uri="{FF2B5EF4-FFF2-40B4-BE49-F238E27FC236}">
                <a16:creationId xmlns:a16="http://schemas.microsoft.com/office/drawing/2014/main" id="{47332525-43C4-58C0-4CEC-BABF9D44B9D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8" name="Conector recto 6">
            <a:extLst>
              <a:ext uri="{FF2B5EF4-FFF2-40B4-BE49-F238E27FC236}">
                <a16:creationId xmlns:a16="http://schemas.microsoft.com/office/drawing/2014/main" id="{41399F19-9C9B-2141-DE0E-841BFD279A82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52AA61E0-6E7A-FCA0-FA51-572B1AB18BBF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30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F248EA29-187E-356D-993B-5DFFE88C23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686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687" y="559222"/>
            <a:ext cx="11385138" cy="609675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</a:t>
            </a:r>
            <a:r>
              <a:rPr lang="en-US" dirty="0" err="1"/>
              <a:t>styjjle</a:t>
            </a:r>
            <a:endParaRPr lang="es-MX" dirty="0"/>
          </a:p>
        </p:txBody>
      </p:sp>
      <p:sp>
        <p:nvSpPr>
          <p:cNvPr id="4" name="imagen_principal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0687" y="1264163"/>
            <a:ext cx="11384373" cy="4916200"/>
          </a:xfrm>
        </p:spPr>
        <p:txBody>
          <a:bodyPr/>
          <a:lstStyle/>
          <a:p>
            <a:endParaRPr lang="es-MX"/>
          </a:p>
        </p:txBody>
      </p:sp>
      <p:sp>
        <p:nvSpPr>
          <p:cNvPr id="6" name="mun">
            <a:extLst>
              <a:ext uri="{FF2B5EF4-FFF2-40B4-BE49-F238E27FC236}">
                <a16:creationId xmlns:a16="http://schemas.microsoft.com/office/drawing/2014/main" id="{5D7C566A-18A3-7132-D5DA-A3E017557A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8" name="fecha">
            <a:extLst>
              <a:ext uri="{FF2B5EF4-FFF2-40B4-BE49-F238E27FC236}">
                <a16:creationId xmlns:a16="http://schemas.microsoft.com/office/drawing/2014/main" id="{5EB6B0B5-A7A0-8D20-A4BF-A1ED2114CB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9" name="Conector recto 6">
            <a:extLst>
              <a:ext uri="{FF2B5EF4-FFF2-40B4-BE49-F238E27FC236}">
                <a16:creationId xmlns:a16="http://schemas.microsoft.com/office/drawing/2014/main" id="{27FD52C0-E3E2-6609-D733-A5FA6C7553FD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0D5FE47-8C6B-59B6-EAB2-A99A9B577A1E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11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6F2115B5-53F8-6414-BCD3-762E5FF91D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111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>
  <p:cSld name="morant_una_grafica_inteligencia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300"/>
            <a:ext cx="11384373" cy="475358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CuadroTexto 6">
            <a:extLst>
              <a:ext uri="{FF2B5EF4-FFF2-40B4-BE49-F238E27FC236}">
                <a16:creationId xmlns:a16="http://schemas.microsoft.com/office/drawing/2014/main" id="{B1A7307E-7967-2E13-552F-AD7F7560C270}"/>
              </a:ext>
            </a:extLst>
          </p:cNvPr>
          <p:cNvSpPr txBox="1"/>
          <p:nvPr userDrawn="1"/>
        </p:nvSpPr>
        <p:spPr>
          <a:xfrm>
            <a:off x="1359568" y="6287665"/>
            <a:ext cx="9585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Nota: El tamaño de la palabra o frase representa la frecuencia con la que se menciona en las entrevistas. Esta gráfica utiliza inteligencia artificial para resumir las respuestas y el conocimiento de personas expertas para su análisis.</a:t>
            </a:r>
            <a:endParaRPr lang="es-MX" sz="12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E6D27EE9-4EB6-ECD9-D12F-CA5B66FC0166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210813"/>
            <a:ext cx="9619992" cy="0"/>
          </a:xfrm>
          <a:prstGeom prst="line">
            <a:avLst/>
          </a:prstGeom>
          <a:ln w="28575">
            <a:solidFill>
              <a:srgbClr val="BC45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94269E75-D517-30E1-C5E4-855BF312AB99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E6D77A0-3228-0001-0900-2D1D2D9A8B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9183" y="6187962"/>
            <a:ext cx="542373" cy="54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3686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dos_grafic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fica_uno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2104" y="1124611"/>
            <a:ext cx="5332841" cy="4818988"/>
          </a:xfrm>
        </p:spPr>
        <p:txBody>
          <a:bodyPr/>
          <a:lstStyle/>
          <a:p>
            <a:endParaRPr lang="es-MX"/>
          </a:p>
        </p:txBody>
      </p:sp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104" y="531968"/>
            <a:ext cx="11512957" cy="725332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MX" dirty="0"/>
          </a:p>
        </p:txBody>
      </p:sp>
      <p:sp>
        <p:nvSpPr>
          <p:cNvPr id="3" name="grafica_dos">
            <a:extLst>
              <a:ext uri="{FF2B5EF4-FFF2-40B4-BE49-F238E27FC236}">
                <a16:creationId xmlns:a16="http://schemas.microsoft.com/office/drawing/2014/main" id="{9F7E50E6-E03B-5A7A-2101-212D25E47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07375" y="1106139"/>
            <a:ext cx="6108695" cy="4837460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6" name="mun">
            <a:extLst>
              <a:ext uri="{FF2B5EF4-FFF2-40B4-BE49-F238E27FC236}">
                <a16:creationId xmlns:a16="http://schemas.microsoft.com/office/drawing/2014/main" id="{A955A165-2BC9-2323-77FA-89418D8934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20" name="fecha">
            <a:extLst>
              <a:ext uri="{FF2B5EF4-FFF2-40B4-BE49-F238E27FC236}">
                <a16:creationId xmlns:a16="http://schemas.microsoft.com/office/drawing/2014/main" id="{AD46FAA8-AF04-37CA-F7AF-58116E3384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2" name="Conector recto 6">
            <a:extLst>
              <a:ext uri="{FF2B5EF4-FFF2-40B4-BE49-F238E27FC236}">
                <a16:creationId xmlns:a16="http://schemas.microsoft.com/office/drawing/2014/main" id="{6C111469-4972-6BFE-2909-B08A2047E3D8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A7E1E118-4373-1EEE-457C-F058445BA2C6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24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92D80B26-288A-1304-853A-4CDBC43831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1394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imagen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fica_uno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2104" y="1124611"/>
            <a:ext cx="5415271" cy="4818988"/>
          </a:xfrm>
        </p:spPr>
        <p:txBody>
          <a:bodyPr/>
          <a:lstStyle/>
          <a:p>
            <a:endParaRPr lang="es-MX"/>
          </a:p>
        </p:txBody>
      </p:sp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MX" dirty="0"/>
          </a:p>
        </p:txBody>
      </p:sp>
      <p:sp>
        <p:nvSpPr>
          <p:cNvPr id="20" name="tel_recabados">
            <a:extLst>
              <a:ext uri="{FF2B5EF4-FFF2-40B4-BE49-F238E27FC236}">
                <a16:creationId xmlns:a16="http://schemas.microsoft.com/office/drawing/2014/main" id="{D8D1583F-2D6D-FD7F-855D-DCE4CA0EFF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41643" y="2619375"/>
            <a:ext cx="4629150" cy="80962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Haga clic</a:t>
            </a:r>
            <a:endParaRPr lang="es-MX" dirty="0"/>
          </a:p>
        </p:txBody>
      </p:sp>
      <p:sp>
        <p:nvSpPr>
          <p:cNvPr id="3" name="tel_distintos">
            <a:extLst>
              <a:ext uri="{FF2B5EF4-FFF2-40B4-BE49-F238E27FC236}">
                <a16:creationId xmlns:a16="http://schemas.microsoft.com/office/drawing/2014/main" id="{7627AA92-B5CD-1655-93FF-D222A04DD25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41643" y="4452103"/>
            <a:ext cx="4629150" cy="80962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Haga clic</a:t>
            </a:r>
            <a:endParaRPr lang="es-MX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D0240AE8-D7A1-4064-4478-F31EBE551624}"/>
              </a:ext>
            </a:extLst>
          </p:cNvPr>
          <p:cNvSpPr txBox="1"/>
          <p:nvPr userDrawn="1"/>
        </p:nvSpPr>
        <p:spPr>
          <a:xfrm>
            <a:off x="7037904" y="3646523"/>
            <a:ext cx="34366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Total de números celulares distintos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C2C779E-B427-F13D-C198-ABF4C8B14E52}"/>
              </a:ext>
            </a:extLst>
          </p:cNvPr>
          <p:cNvSpPr txBox="1"/>
          <p:nvPr userDrawn="1"/>
        </p:nvSpPr>
        <p:spPr>
          <a:xfrm>
            <a:off x="7180778" y="1851397"/>
            <a:ext cx="34366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Total de números celulares recabados</a:t>
            </a:r>
          </a:p>
        </p:txBody>
      </p:sp>
      <p:sp>
        <p:nvSpPr>
          <p:cNvPr id="6" name="mun">
            <a:extLst>
              <a:ext uri="{FF2B5EF4-FFF2-40B4-BE49-F238E27FC236}">
                <a16:creationId xmlns:a16="http://schemas.microsoft.com/office/drawing/2014/main" id="{7A90CE9F-C50F-9D26-B50D-BDB29A92B01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22" name="fecha">
            <a:extLst>
              <a:ext uri="{FF2B5EF4-FFF2-40B4-BE49-F238E27FC236}">
                <a16:creationId xmlns:a16="http://schemas.microsoft.com/office/drawing/2014/main" id="{42F1B8C9-7ED5-F2A3-7EDE-4D2AC2793C2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3" name="Conector recto 6">
            <a:extLst>
              <a:ext uri="{FF2B5EF4-FFF2-40B4-BE49-F238E27FC236}">
                <a16:creationId xmlns:a16="http://schemas.microsoft.com/office/drawing/2014/main" id="{F1834425-36EF-A04F-B7A9-2F5C9F9A30FC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AFCD70AC-9AAC-EE4C-36D5-DF1CB02A7CF6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28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ACD7CC5D-DA6D-0DCD-3993-FD8B42BDF9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5030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tres_grafic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fica_uno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2103" y="1257300"/>
            <a:ext cx="4581976" cy="2359476"/>
          </a:xfrm>
        </p:spPr>
        <p:txBody>
          <a:bodyPr/>
          <a:lstStyle/>
          <a:p>
            <a:endParaRPr lang="es-MX"/>
          </a:p>
        </p:txBody>
      </p:sp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MX" dirty="0"/>
          </a:p>
        </p:txBody>
      </p:sp>
      <p:sp>
        <p:nvSpPr>
          <p:cNvPr id="3" name="grafica_tres">
            <a:extLst>
              <a:ext uri="{FF2B5EF4-FFF2-40B4-BE49-F238E27FC236}">
                <a16:creationId xmlns:a16="http://schemas.microsoft.com/office/drawing/2014/main" id="{9F7E50E6-E03B-5A7A-2101-212D25E47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74079" y="1285833"/>
            <a:ext cx="7025816" cy="4827312"/>
          </a:xfrm>
        </p:spPr>
        <p:txBody>
          <a:bodyPr/>
          <a:lstStyle/>
          <a:p>
            <a:endParaRPr lang="es-MX"/>
          </a:p>
        </p:txBody>
      </p:sp>
      <p:sp>
        <p:nvSpPr>
          <p:cNvPr id="20" name="grafica_dos">
            <a:extLst>
              <a:ext uri="{FF2B5EF4-FFF2-40B4-BE49-F238E27FC236}">
                <a16:creationId xmlns:a16="http://schemas.microsoft.com/office/drawing/2014/main" id="{52FDA4ED-B2BA-A01B-CBD2-3AED1BCEC6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92102" y="3645309"/>
            <a:ext cx="4581976" cy="2492164"/>
          </a:xfrm>
        </p:spPr>
        <p:txBody>
          <a:bodyPr/>
          <a:lstStyle/>
          <a:p>
            <a:endParaRPr lang="es-MX"/>
          </a:p>
        </p:txBody>
      </p:sp>
      <p:sp>
        <p:nvSpPr>
          <p:cNvPr id="6" name="mun">
            <a:extLst>
              <a:ext uri="{FF2B5EF4-FFF2-40B4-BE49-F238E27FC236}">
                <a16:creationId xmlns:a16="http://schemas.microsoft.com/office/drawing/2014/main" id="{8CE98034-6691-668A-7043-DD08EE007E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21" name="fecha">
            <a:extLst>
              <a:ext uri="{FF2B5EF4-FFF2-40B4-BE49-F238E27FC236}">
                <a16:creationId xmlns:a16="http://schemas.microsoft.com/office/drawing/2014/main" id="{425806B9-9E5E-0BCE-86C7-9CBB977F42C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3" name="Conector recto 6">
            <a:extLst>
              <a:ext uri="{FF2B5EF4-FFF2-40B4-BE49-F238E27FC236}">
                <a16:creationId xmlns:a16="http://schemas.microsoft.com/office/drawing/2014/main" id="{043EE6C9-96E5-3C11-19DA-C10B851D6C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8EF4999-E593-BD42-0790-E2388E7A83DE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25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7FAAB085-60F3-E099-20C9-CB00D2BB83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0422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sintesis_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afica_uno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1407" y="1257300"/>
            <a:ext cx="5397501" cy="2359476"/>
          </a:xfrm>
        </p:spPr>
        <p:txBody>
          <a:bodyPr/>
          <a:lstStyle/>
          <a:p>
            <a:endParaRPr lang="es-MX"/>
          </a:p>
        </p:txBody>
      </p:sp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MX" dirty="0"/>
          </a:p>
        </p:txBody>
      </p:sp>
      <p:sp>
        <p:nvSpPr>
          <p:cNvPr id="20" name="grafica_dos">
            <a:extLst>
              <a:ext uri="{FF2B5EF4-FFF2-40B4-BE49-F238E27FC236}">
                <a16:creationId xmlns:a16="http://schemas.microsoft.com/office/drawing/2014/main" id="{52FDA4ED-B2BA-A01B-CBD2-3AED1BCEC6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1406" y="3645309"/>
            <a:ext cx="5397501" cy="2492164"/>
          </a:xfrm>
        </p:spPr>
        <p:txBody>
          <a:bodyPr/>
          <a:lstStyle/>
          <a:p>
            <a:endParaRPr lang="es-MX"/>
          </a:p>
        </p:txBody>
      </p:sp>
      <p:sp>
        <p:nvSpPr>
          <p:cNvPr id="6" name="grafica_tres">
            <a:extLst>
              <a:ext uri="{FF2B5EF4-FFF2-40B4-BE49-F238E27FC236}">
                <a16:creationId xmlns:a16="http://schemas.microsoft.com/office/drawing/2014/main" id="{4AC81CCD-64BD-B2E2-95FD-C6B9619341F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50074" y="1152923"/>
            <a:ext cx="5397501" cy="777476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21" name="grafica_cuatro">
            <a:extLst>
              <a:ext uri="{FF2B5EF4-FFF2-40B4-BE49-F238E27FC236}">
                <a16:creationId xmlns:a16="http://schemas.microsoft.com/office/drawing/2014/main" id="{1170BD0D-26EF-AEAB-C496-B0D4DF33D66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47804" y="3721239"/>
            <a:ext cx="5397501" cy="2492164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3" name="grafica_tres1">
            <a:extLst>
              <a:ext uri="{FF2B5EF4-FFF2-40B4-BE49-F238E27FC236}">
                <a16:creationId xmlns:a16="http://schemas.microsoft.com/office/drawing/2014/main" id="{4D278895-C70A-A60D-99A9-8B1C0397C89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7803" y="1623823"/>
            <a:ext cx="5397501" cy="2097415"/>
          </a:xfrm>
        </p:spPr>
        <p:txBody>
          <a:bodyPr/>
          <a:lstStyle/>
          <a:p>
            <a:endParaRPr lang="es-MX" dirty="0"/>
          </a:p>
        </p:txBody>
      </p:sp>
      <p:sp>
        <p:nvSpPr>
          <p:cNvPr id="23" name="mun">
            <a:extLst>
              <a:ext uri="{FF2B5EF4-FFF2-40B4-BE49-F238E27FC236}">
                <a16:creationId xmlns:a16="http://schemas.microsoft.com/office/drawing/2014/main" id="{110FF652-B5E4-75E6-CD03-3B6F3CF6BD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24" name="fecha">
            <a:extLst>
              <a:ext uri="{FF2B5EF4-FFF2-40B4-BE49-F238E27FC236}">
                <a16:creationId xmlns:a16="http://schemas.microsoft.com/office/drawing/2014/main" id="{F1349646-ED9F-7304-D7B2-15567E99985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5" name="Conector recto 6">
            <a:extLst>
              <a:ext uri="{FF2B5EF4-FFF2-40B4-BE49-F238E27FC236}">
                <a16:creationId xmlns:a16="http://schemas.microsoft.com/office/drawing/2014/main" id="{2DEE6DB8-654C-467C-CD4D-6E2AC91FC4B9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C2CCF84-379C-3E09-C956-185144C73B6D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28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1C4EB197-E791-0EB4-BF0F-A2AB61FC44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9345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dos_tabl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a_uno">
            <a:extLst>
              <a:ext uri="{FF2B5EF4-FFF2-40B4-BE49-F238E27FC236}">
                <a16:creationId xmlns:a16="http://schemas.microsoft.com/office/drawing/2014/main" id="{2AA485C5-1D64-18D0-0661-4E61F910BA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2103" y="1124612"/>
            <a:ext cx="5563751" cy="4818988"/>
          </a:xfrm>
        </p:spPr>
        <p:txBody>
          <a:bodyPr/>
          <a:lstStyle/>
          <a:p>
            <a:endParaRPr lang="es-MX"/>
          </a:p>
        </p:txBody>
      </p:sp>
      <p:sp>
        <p:nvSpPr>
          <p:cNvPr id="26" name="titulo">
            <a:extLst>
              <a:ext uri="{FF2B5EF4-FFF2-40B4-BE49-F238E27FC236}">
                <a16:creationId xmlns:a16="http://schemas.microsoft.com/office/drawing/2014/main" id="{BF4F2A8F-9EAF-13C3-7874-F756741B0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MX" dirty="0"/>
          </a:p>
        </p:txBody>
      </p:sp>
      <p:sp>
        <p:nvSpPr>
          <p:cNvPr id="3" name="tabla_dos">
            <a:extLst>
              <a:ext uri="{FF2B5EF4-FFF2-40B4-BE49-F238E27FC236}">
                <a16:creationId xmlns:a16="http://schemas.microsoft.com/office/drawing/2014/main" id="{9F7E50E6-E03B-5A7A-2101-212D25E47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855855" y="1124612"/>
            <a:ext cx="5960216" cy="4818987"/>
          </a:xfrm>
        </p:spPr>
        <p:txBody>
          <a:bodyPr/>
          <a:lstStyle/>
          <a:p>
            <a:endParaRPr lang="es-MX"/>
          </a:p>
        </p:txBody>
      </p:sp>
      <p:sp>
        <p:nvSpPr>
          <p:cNvPr id="6" name="mun">
            <a:extLst>
              <a:ext uri="{FF2B5EF4-FFF2-40B4-BE49-F238E27FC236}">
                <a16:creationId xmlns:a16="http://schemas.microsoft.com/office/drawing/2014/main" id="{FCDB35C2-9791-FB27-31E6-8CE17C1F66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20" name="fecha">
            <a:extLst>
              <a:ext uri="{FF2B5EF4-FFF2-40B4-BE49-F238E27FC236}">
                <a16:creationId xmlns:a16="http://schemas.microsoft.com/office/drawing/2014/main" id="{C1F670B4-21B6-36D2-2927-274969F4F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2" name="Conector recto 6">
            <a:extLst>
              <a:ext uri="{FF2B5EF4-FFF2-40B4-BE49-F238E27FC236}">
                <a16:creationId xmlns:a16="http://schemas.microsoft.com/office/drawing/2014/main" id="{E4886D34-99F5-A3F1-C7AC-E9DB75E4BF00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58EEB822-9A35-8D94-0676-E8A0BF32AE3A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24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5CD6A1F1-8534-A1B0-5EDB-36362FE7DF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590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map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ulo">
            <a:extLst>
              <a:ext uri="{FF2B5EF4-FFF2-40B4-BE49-F238E27FC236}">
                <a16:creationId xmlns:a16="http://schemas.microsoft.com/office/drawing/2014/main" id="{AF333E5B-EBB9-C7EE-986E-BB85C8451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MX" dirty="0"/>
          </a:p>
        </p:txBody>
      </p:sp>
      <p:sp>
        <p:nvSpPr>
          <p:cNvPr id="20" name="mapa">
            <a:extLst>
              <a:ext uri="{FF2B5EF4-FFF2-40B4-BE49-F238E27FC236}">
                <a16:creationId xmlns:a16="http://schemas.microsoft.com/office/drawing/2014/main" id="{71054144-68C3-7450-602A-180C521FA5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0687" y="1153886"/>
            <a:ext cx="11384373" cy="5100392"/>
          </a:xfrm>
        </p:spPr>
        <p:txBody>
          <a:bodyPr/>
          <a:lstStyle/>
          <a:p>
            <a:endParaRPr lang="es-MX"/>
          </a:p>
        </p:txBody>
      </p:sp>
      <p:sp>
        <p:nvSpPr>
          <p:cNvPr id="3" name="mun">
            <a:extLst>
              <a:ext uri="{FF2B5EF4-FFF2-40B4-BE49-F238E27FC236}">
                <a16:creationId xmlns:a16="http://schemas.microsoft.com/office/drawing/2014/main" id="{BABA702A-6255-55D9-3B63-8B839C65DAF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18" name="fecha">
            <a:extLst>
              <a:ext uri="{FF2B5EF4-FFF2-40B4-BE49-F238E27FC236}">
                <a16:creationId xmlns:a16="http://schemas.microsoft.com/office/drawing/2014/main" id="{44B3ACB3-3993-E81C-29DC-36A89E958C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21" name="Conector recto 6">
            <a:extLst>
              <a:ext uri="{FF2B5EF4-FFF2-40B4-BE49-F238E27FC236}">
                <a16:creationId xmlns:a16="http://schemas.microsoft.com/office/drawing/2014/main" id="{C05616AF-5F16-51B7-165E-517EF0AA9631}"/>
              </a:ext>
            </a:extLst>
          </p:cNvPr>
          <p:cNvCxnSpPr>
            <a:cxnSpLocks/>
          </p:cNvCxnSpPr>
          <p:nvPr userDrawn="1"/>
        </p:nvCxnSpPr>
        <p:spPr>
          <a:xfrm flipV="1">
            <a:off x="1712109" y="6462862"/>
            <a:ext cx="92329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831DBEDE-B400-FED9-A18E-9A9D4B799730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23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4F220330-A91F-10A1-31B8-53EF936FA8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4" y="6287665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08347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s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>
            <a:extLst>
              <a:ext uri="{FF2B5EF4-FFF2-40B4-BE49-F238E27FC236}">
                <a16:creationId xmlns:a16="http://schemas.microsoft.com/office/drawing/2014/main" id="{93C99DFF-F5E7-18E7-9209-ABC2BD25C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24" y="620665"/>
            <a:ext cx="10467394" cy="740302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MX" dirty="0"/>
          </a:p>
        </p:txBody>
      </p:sp>
      <p:sp>
        <p:nvSpPr>
          <p:cNvPr id="3" name="mun">
            <a:extLst>
              <a:ext uri="{FF2B5EF4-FFF2-40B4-BE49-F238E27FC236}">
                <a16:creationId xmlns:a16="http://schemas.microsoft.com/office/drawing/2014/main" id="{E7AAC2C4-9D7A-0384-E8B3-C2A69FAD416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27820" y="41424"/>
            <a:ext cx="4285095" cy="353713"/>
          </a:xfrm>
        </p:spPr>
        <p:txBody>
          <a:bodyPr>
            <a:noAutofit/>
          </a:bodyPr>
          <a:lstStyle>
            <a:lvl1pPr marL="0" indent="0" algn="r">
              <a:buNone/>
              <a:defRPr lang="es-ES" sz="14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San </a:t>
            </a:r>
            <a:r>
              <a:rPr lang="es-MX" dirty="0" err="1"/>
              <a:t>cristobal</a:t>
            </a:r>
            <a:r>
              <a:rPr lang="es-MX" dirty="0"/>
              <a:t> de las casas</a:t>
            </a:r>
          </a:p>
        </p:txBody>
      </p:sp>
      <p:sp>
        <p:nvSpPr>
          <p:cNvPr id="4" name="fecha">
            <a:extLst>
              <a:ext uri="{FF2B5EF4-FFF2-40B4-BE49-F238E27FC236}">
                <a16:creationId xmlns:a16="http://schemas.microsoft.com/office/drawing/2014/main" id="{4B8842AF-D2C2-A7E5-3D58-2ED980FE72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085" y="76843"/>
            <a:ext cx="6470571" cy="318294"/>
          </a:xfrm>
        </p:spPr>
        <p:txBody>
          <a:bodyPr>
            <a:noAutofit/>
          </a:bodyPr>
          <a:lstStyle>
            <a:lvl1pPr marL="0" indent="0">
              <a:buNone/>
              <a:defRPr lang="es-ES" sz="1100" b="0" kern="1200" dirty="0" smtClean="0">
                <a:solidFill>
                  <a:schemeClr val="tx2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2pPr>
            <a:lvl3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3pPr>
            <a:lvl4pPr>
              <a:defRPr lang="es-ES" sz="7200" b="1" kern="1200" dirty="0" smtClean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4pPr>
            <a:lvl5pPr>
              <a:defRPr lang="es-MX" sz="7200" b="1" kern="1200" dirty="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5pPr>
          </a:lstStyle>
          <a:p>
            <a:pPr lvl="0"/>
            <a:r>
              <a:rPr lang="es-MX" dirty="0"/>
              <a:t>Fecha de corte: 11 de septiembre al 18 de septiembre a las 22:59 </a:t>
            </a:r>
            <a:r>
              <a:rPr lang="es-MX" dirty="0" err="1"/>
              <a:t>hrs</a:t>
            </a:r>
            <a:endParaRPr lang="es-MX" dirty="0"/>
          </a:p>
        </p:txBody>
      </p:sp>
      <p:cxnSp>
        <p:nvCxnSpPr>
          <p:cNvPr id="5" name="Conector recto 6">
            <a:extLst>
              <a:ext uri="{FF2B5EF4-FFF2-40B4-BE49-F238E27FC236}">
                <a16:creationId xmlns:a16="http://schemas.microsoft.com/office/drawing/2014/main" id="{F21F38C7-DFD1-470C-49C4-38583E847C15}"/>
              </a:ext>
            </a:extLst>
          </p:cNvPr>
          <p:cNvCxnSpPr>
            <a:cxnSpLocks/>
          </p:cNvCxnSpPr>
          <p:nvPr userDrawn="1"/>
        </p:nvCxnSpPr>
        <p:spPr>
          <a:xfrm>
            <a:off x="11508534" y="2115880"/>
            <a:ext cx="0" cy="219920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FE8CC-5E99-48E2-F5A9-DCA497022043}"/>
              </a:ext>
            </a:extLst>
          </p:cNvPr>
          <p:cNvSpPr txBox="1">
            <a:spLocks/>
          </p:cNvSpPr>
          <p:nvPr userDrawn="1"/>
        </p:nvSpPr>
        <p:spPr>
          <a:xfrm>
            <a:off x="10887317" y="6269803"/>
            <a:ext cx="825500" cy="4605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MX"/>
            </a:defPPr>
            <a:lvl1pPr marL="0" algn="r" defTabSz="914400" rtl="0" eaLnBrk="1" latinLnBrk="0" hangingPunct="1">
              <a:defRPr sz="1400" kern="1200">
                <a:solidFill>
                  <a:srgbClr val="9C165C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7" name="Picture 19" descr="A red ball with black background&#10;&#10;Description automatically generated">
            <a:extLst>
              <a:ext uri="{FF2B5EF4-FFF2-40B4-BE49-F238E27FC236}">
                <a16:creationId xmlns:a16="http://schemas.microsoft.com/office/drawing/2014/main" id="{FE95CEED-D6E5-740B-5E94-2730C4F7BE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7068" y="1581002"/>
            <a:ext cx="887993" cy="35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565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morant_grafica_unica_mapaSinDato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8" y="1257300"/>
            <a:ext cx="8163136" cy="475358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CuadroTexto 6">
            <a:extLst>
              <a:ext uri="{FF2B5EF4-FFF2-40B4-BE49-F238E27FC236}">
                <a16:creationId xmlns:a16="http://schemas.microsoft.com/office/drawing/2014/main" id="{B1A7307E-7967-2E13-552F-AD7F7560C270}"/>
              </a:ext>
            </a:extLst>
          </p:cNvPr>
          <p:cNvSpPr txBox="1"/>
          <p:nvPr userDrawn="1"/>
        </p:nvSpPr>
        <p:spPr>
          <a:xfrm>
            <a:off x="1359568" y="6287665"/>
            <a:ext cx="9585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Nota: Región no encuestada por baja densidad poblacional.</a:t>
            </a:r>
            <a:endParaRPr lang="es-MX" sz="12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E6D27EE9-4EB6-ECD9-D12F-CA5B66FC0166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223339"/>
            <a:ext cx="9619992" cy="0"/>
          </a:xfrm>
          <a:prstGeom prst="line">
            <a:avLst/>
          </a:prstGeom>
          <a:ln w="28575">
            <a:solidFill>
              <a:srgbClr val="BC45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94269E75-D517-30E1-C5E4-855BF312AB99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E6D77A0-3228-0001-0900-2D1D2D9A8B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9183" y="6187962"/>
            <a:ext cx="542373" cy="542373"/>
          </a:xfrm>
          <a:prstGeom prst="rect">
            <a:avLst/>
          </a:prstGeom>
        </p:spPr>
      </p:pic>
      <p:sp>
        <p:nvSpPr>
          <p:cNvPr id="6" name="tabla">
            <a:extLst>
              <a:ext uri="{FF2B5EF4-FFF2-40B4-BE49-F238E27FC236}">
                <a16:creationId xmlns:a16="http://schemas.microsoft.com/office/drawing/2014/main" id="{CCAEDB52-C217-6821-6620-5DD979987DEA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8583826" y="1257300"/>
            <a:ext cx="3221233" cy="475358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1625961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>
  <p:cSld name="morant_una_grafica_mas_10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300"/>
            <a:ext cx="11384373" cy="475358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CuadroTexto 6">
            <a:extLst>
              <a:ext uri="{FF2B5EF4-FFF2-40B4-BE49-F238E27FC236}">
                <a16:creationId xmlns:a16="http://schemas.microsoft.com/office/drawing/2014/main" id="{B1A7307E-7967-2E13-552F-AD7F7560C270}"/>
              </a:ext>
            </a:extLst>
          </p:cNvPr>
          <p:cNvSpPr txBox="1"/>
          <p:nvPr userDrawn="1"/>
        </p:nvSpPr>
        <p:spPr>
          <a:xfrm>
            <a:off x="1359568" y="6297299"/>
            <a:ext cx="9880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Nota: los porcentajes pueden sumar más de 100% ya que se trata de una pregunta </a:t>
            </a:r>
            <a:r>
              <a:rPr lang="es-ES" sz="1200" dirty="0" err="1">
                <a:latin typeface="Poppins" panose="02000000000000000000" pitchFamily="2" charset="77"/>
                <a:cs typeface="Poppins" panose="02000000000000000000" pitchFamily="2" charset="77"/>
              </a:rPr>
              <a:t>multi-respuesta</a:t>
            </a:r>
            <a:r>
              <a:rPr lang="es-ES" sz="1200" dirty="0">
                <a:latin typeface="Poppins" panose="02000000000000000000" pitchFamily="2" charset="77"/>
                <a:cs typeface="Poppins" panose="02000000000000000000" pitchFamily="2" charset="77"/>
              </a:rPr>
              <a:t>.</a:t>
            </a:r>
            <a:endParaRPr lang="es-MX" sz="1200" kern="1200" dirty="0">
              <a:solidFill>
                <a:schemeClr val="tx1"/>
              </a:solidFill>
              <a:latin typeface="Poppins" panose="02000000000000000000" pitchFamily="2" charset="77"/>
              <a:ea typeface="+mn-ea"/>
              <a:cs typeface="Poppins" panose="02000000000000000000" pitchFamily="2" charset="77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A9F19C20-8BEF-DCB9-5DA8-8C302E3C8008}"/>
              </a:ext>
            </a:extLst>
          </p:cNvPr>
          <p:cNvCxnSpPr>
            <a:cxnSpLocks/>
          </p:cNvCxnSpPr>
          <p:nvPr userDrawn="1"/>
        </p:nvCxnSpPr>
        <p:spPr>
          <a:xfrm>
            <a:off x="1359568" y="6223339"/>
            <a:ext cx="9619992" cy="0"/>
          </a:xfrm>
          <a:prstGeom prst="line">
            <a:avLst/>
          </a:prstGeom>
          <a:ln w="28575">
            <a:solidFill>
              <a:srgbClr val="BC45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106;p7">
            <a:extLst>
              <a:ext uri="{FF2B5EF4-FFF2-40B4-BE49-F238E27FC236}">
                <a16:creationId xmlns:a16="http://schemas.microsoft.com/office/drawing/2014/main" id="{580237BB-2E47-C973-42DD-F7CA8F04A503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098961C-B337-8FB4-BBAD-6FF6D7A26C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9183" y="6187962"/>
            <a:ext cx="542373" cy="54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876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a_grafica" preserve="1" userDrawn="1">
  <p:cSld name="morant_sankey_especial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imagen_principal"/>
          <p:cNvSpPr>
            <a:spLocks noGrp="1"/>
          </p:cNvSpPr>
          <p:nvPr>
            <p:ph type="pic" idx="2"/>
          </p:nvPr>
        </p:nvSpPr>
        <p:spPr>
          <a:xfrm>
            <a:off x="420687" y="1257300"/>
            <a:ext cx="8224549" cy="4753580"/>
          </a:xfrm>
          <a:prstGeom prst="rect">
            <a:avLst/>
          </a:prstGeom>
          <a:noFill/>
          <a:ln>
            <a:noFill/>
          </a:ln>
        </p:spPr>
      </p:sp>
      <p:sp>
        <p:nvSpPr>
          <p:cNvPr id="3" name="tabla">
            <a:extLst>
              <a:ext uri="{FF2B5EF4-FFF2-40B4-BE49-F238E27FC236}">
                <a16:creationId xmlns:a16="http://schemas.microsoft.com/office/drawing/2014/main" id="{C8200217-E3B6-F998-F17A-682234A04A3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645525" y="1257300"/>
            <a:ext cx="3159535" cy="4752975"/>
          </a:xfrm>
        </p:spPr>
        <p:txBody>
          <a:bodyPr>
            <a:normAutofit/>
          </a:bodyPr>
          <a:lstStyle>
            <a:lvl1pPr marL="50800" indent="0">
              <a:buNone/>
              <a:defRPr sz="2000"/>
            </a:lvl1pPr>
          </a:lstStyle>
          <a:p>
            <a:pPr lvl="0"/>
            <a:endParaRPr lang="es-MX" dirty="0"/>
          </a:p>
        </p:txBody>
      </p:sp>
      <p:sp>
        <p:nvSpPr>
          <p:cNvPr id="2" name="Google Shape;106;p7">
            <a:extLst>
              <a:ext uri="{FF2B5EF4-FFF2-40B4-BE49-F238E27FC236}">
                <a16:creationId xmlns:a16="http://schemas.microsoft.com/office/drawing/2014/main" id="{CBBC7A7F-046C-30ED-37CC-34292A87CDB4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32BD118-D41C-D54B-C90B-3A4BA5132C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9183" y="6187962"/>
            <a:ext cx="542373" cy="542373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D4C0E852-E306-4FCB-D8B5-305299E1C6F1}"/>
              </a:ext>
            </a:extLst>
          </p:cNvPr>
          <p:cNvCxnSpPr>
            <a:cxnSpLocks/>
            <a:endCxn id="2" idx="1"/>
          </p:cNvCxnSpPr>
          <p:nvPr userDrawn="1"/>
        </p:nvCxnSpPr>
        <p:spPr>
          <a:xfrm>
            <a:off x="1359568" y="6500069"/>
            <a:ext cx="9619992" cy="0"/>
          </a:xfrm>
          <a:prstGeom prst="line">
            <a:avLst/>
          </a:prstGeom>
          <a:ln w="28575">
            <a:solidFill>
              <a:srgbClr val="BC45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0313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_graficas">
  <p:cSld name="morant_dos_grafica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rafica_uno"/>
          <p:cNvSpPr>
            <a:spLocks noGrp="1"/>
          </p:cNvSpPr>
          <p:nvPr>
            <p:ph type="pic" idx="2"/>
          </p:nvPr>
        </p:nvSpPr>
        <p:spPr>
          <a:xfrm>
            <a:off x="292104" y="1124612"/>
            <a:ext cx="4394196" cy="4988533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titulo"/>
          <p:cNvSpPr txBox="1">
            <a:spLocks noGrp="1"/>
          </p:cNvSpPr>
          <p:nvPr>
            <p:ph type="title"/>
          </p:nvPr>
        </p:nvSpPr>
        <p:spPr>
          <a:xfrm>
            <a:off x="419923" y="365126"/>
            <a:ext cx="11385138" cy="89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Poppins Medium"/>
              <a:buNone/>
              <a:defRPr sz="28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1" name="grafica_dos"/>
          <p:cNvSpPr>
            <a:spLocks noGrp="1"/>
          </p:cNvSpPr>
          <p:nvPr>
            <p:ph type="pic" idx="3"/>
          </p:nvPr>
        </p:nvSpPr>
        <p:spPr>
          <a:xfrm>
            <a:off x="4686301" y="1124611"/>
            <a:ext cx="7129770" cy="4988534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06;p7">
            <a:extLst>
              <a:ext uri="{FF2B5EF4-FFF2-40B4-BE49-F238E27FC236}">
                <a16:creationId xmlns:a16="http://schemas.microsoft.com/office/drawing/2014/main" id="{EF8D4524-8011-A42A-A78D-955904B6D02E}"/>
              </a:ext>
            </a:extLst>
          </p:cNvPr>
          <p:cNvSpPr txBox="1"/>
          <p:nvPr userDrawn="1"/>
        </p:nvSpPr>
        <p:spPr>
          <a:xfrm>
            <a:off x="10979560" y="6269803"/>
            <a:ext cx="825500" cy="460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‹Nº›</a:t>
            </a:fld>
            <a:endParaRPr sz="14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66762AC-1C64-85CA-65A4-BC95C3AA31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9183" y="6187962"/>
            <a:ext cx="542373" cy="542373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4E1FFFB-A59F-1FDB-D4D7-955B896B124D}"/>
              </a:ext>
            </a:extLst>
          </p:cNvPr>
          <p:cNvCxnSpPr>
            <a:cxnSpLocks/>
            <a:endCxn id="2" idx="1"/>
          </p:cNvCxnSpPr>
          <p:nvPr userDrawn="1"/>
        </p:nvCxnSpPr>
        <p:spPr>
          <a:xfrm>
            <a:off x="1359568" y="6500069"/>
            <a:ext cx="9619992" cy="0"/>
          </a:xfrm>
          <a:prstGeom prst="line">
            <a:avLst/>
          </a:prstGeom>
          <a:ln w="28575">
            <a:solidFill>
              <a:srgbClr val="BC45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 Medium"/>
              <a:buNone/>
              <a:defRPr sz="44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49" r:id="rId2"/>
    <p:sldLayoutId id="2147483747" r:id="rId3"/>
    <p:sldLayoutId id="2147483688" r:id="rId4"/>
    <p:sldLayoutId id="2147483683" r:id="rId5"/>
    <p:sldLayoutId id="2147483690" r:id="rId6"/>
    <p:sldLayoutId id="2147483685" r:id="rId7"/>
    <p:sldLayoutId id="2147483672" r:id="rId8"/>
    <p:sldLayoutId id="2147483654" r:id="rId9"/>
    <p:sldLayoutId id="2147483655" r:id="rId10"/>
    <p:sldLayoutId id="2147483684" r:id="rId11"/>
    <p:sldLayoutId id="2147483687" r:id="rId12"/>
    <p:sldLayoutId id="2147483661" r:id="rId13"/>
    <p:sldLayoutId id="2147483689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oppins Medium"/>
              <a:buNone/>
              <a:defRPr sz="44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902570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707" r:id="rId4"/>
    <p:sldLayoutId id="2147483706" r:id="rId5"/>
    <p:sldLayoutId id="2147483695" r:id="rId6"/>
    <p:sldLayoutId id="2147483696" r:id="rId7"/>
    <p:sldLayoutId id="2147483748" r:id="rId8"/>
    <p:sldLayoutId id="2147483749" r:id="rId9"/>
    <p:sldLayoutId id="2147483750" r:id="rId10"/>
    <p:sldLayoutId id="2147483705" r:id="rId11"/>
    <p:sldLayoutId id="2147483697" r:id="rId12"/>
    <p:sldLayoutId id="2147483751" r:id="rId13"/>
    <p:sldLayoutId id="2147483698" r:id="rId14"/>
    <p:sldLayoutId id="2147483699" r:id="rId15"/>
    <p:sldLayoutId id="2147483738" r:id="rId16"/>
    <p:sldLayoutId id="2147483700" r:id="rId17"/>
    <p:sldLayoutId id="2147483701" r:id="rId18"/>
    <p:sldLayoutId id="2147483702" r:id="rId19"/>
    <p:sldLayoutId id="2147483737" r:id="rId20"/>
    <p:sldLayoutId id="2147483740" r:id="rId21"/>
    <p:sldLayoutId id="2147483741" r:id="rId22"/>
    <p:sldLayoutId id="2147483735" r:id="rId23"/>
    <p:sldLayoutId id="2147483736" r:id="rId24"/>
    <p:sldLayoutId id="2147483703" r:id="rId25"/>
    <p:sldLayoutId id="2147483704" r:id="rId2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469A2C-0679-CD83-24C9-ECAD618B2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8DD5C-3591-8437-1D18-B50DB4771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MX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8C6F2-1502-3CCC-1981-C8D8D55FB1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4EA9B-AD14-5711-0860-C2113D466F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898AE6-6FF9-0B8C-614D-CBE16B1450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F2A9DE-3621-441A-B2E9-F314A38806B4}" type="slidenum">
              <a:rPr kumimoji="0" lang="es-MX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MX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295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oppins Medium" panose="00000600000000000000" pitchFamily="2" charset="0"/>
          <a:ea typeface="+mj-ea"/>
          <a:cs typeface="Poppins Medium" panose="000006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15.xml"/>
</Relationships>

</file>

<file path=ppt/slides/_rels/slide2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17.xml"/>
<Relationship Id="rId2" Type="http://schemas.openxmlformats.org/officeDocument/2006/relationships/image" Target="../media/49103e0191614191d72816dd55dca485a8b94174.png"/>
</Relationships>

</file>

<file path=ppt/slides/_rels/slide3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17.xml"/>
<Relationship Id="rId2" Type="http://schemas.openxmlformats.org/officeDocument/2006/relationships/image" Target="../media/e5f719b86be783cea5ada3f00df4861a1c794cc8.png"/>
</Relationships>

</file>

<file path=ppt/slides/_rels/slide4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17.xml"/>
<Relationship Id="rId2" Type="http://schemas.openxmlformats.org/officeDocument/2006/relationships/image" Target="../media/c7a1d3655070d84231cff488ea8355943ba14840.png"/>
</Relationships>

</file>

<file path=ppt/slides/_rels/slide5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17.xml"/>
<Relationship Id="rId2" Type="http://schemas.openxmlformats.org/officeDocument/2006/relationships/image" Target="../media/247ce923184c1371f9b4d04a3ef639106b93e45b.png"/>
</Relationships>

</file>

<file path=ppt/slides/_rels/slide6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17.xml"/>
<Relationship Id="rId2" Type="http://schemas.openxmlformats.org/officeDocument/2006/relationships/image" Target="../media/1283ca0cd28fd7888400469cd0683e54fe68636b.png"/>
</Relationships>

</file>

<file path=ppt/slides/_rels/slide7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17.xml"/>
<Relationship Id="rId2" Type="http://schemas.openxmlformats.org/officeDocument/2006/relationships/image" Target="../media/c9c1adb2d5501fffb540f860bdb0d7363caad0e8.png"/>
</Relationships>

</file>

<file path=ppt/slides/_rels/slide8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17.xml"/>
<Relationship Id="rId2" Type="http://schemas.openxmlformats.org/officeDocument/2006/relationships/image" Target="../media/421c97bd2fe285a6b525b5e481423f6f0e8923ad.png"/>
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ulo"/>
          <p:cNvSpPr>
            <a:spLocks noGrp="1"/>
          </p:cNvSpPr>
          <p:nvPr>
            <p:ph type="body" idx="1"/>
          </p:nvPr>
        </p:nvSpPr>
        <p:spPr>
          <a:xfrm>
            <a:off x="1018903" y="1973263"/>
            <a:ext cx="10099086" cy="725624"/>
          </a:xfrm>
        </p:spPr>
        <p:txBody>
          <a:bodyPr/>
          <a:lstStyle/>
          <a:p>
            <a:r>
              <a:rPr/>
              <a:t>Encuesta Nacional</a:t>
            </a:r>
          </a:p>
        </p:txBody>
      </p:sp>
      <p:sp>
        <p:nvSpPr>
          <p:cNvPr id="3" name="subtitulo"/>
          <p:cNvSpPr>
            <a:spLocks noGrp="1"/>
          </p:cNvSpPr>
          <p:nvPr>
            <p:ph type="body" idx="2" hasCustomPrompt="1"/>
          </p:nvPr>
        </p:nvSpPr>
        <p:spPr>
          <a:xfrm>
            <a:off x="1018902" y="2802799"/>
            <a:ext cx="10099086" cy="1154603"/>
          </a:xfrm>
        </p:spPr>
        <p:txBody>
          <a:bodyPr/>
          <a:lstStyle/>
          <a:p>
            <a:r>
              <a:rPr/>
              <a:t>Chile</a:t>
            </a:r>
          </a:p>
        </p:txBody>
      </p:sp>
      <p:sp>
        <p:nvSpPr>
          <p:cNvPr id="4" name="periodo"/>
          <p:cNvSpPr>
            <a:spLocks noGrp="1"/>
          </p:cNvSpPr>
          <p:nvPr>
            <p:ph type="body" idx="3"/>
          </p:nvPr>
        </p:nvSpPr>
        <p:spPr>
          <a:xfrm>
            <a:off x="1018902" y="3997647"/>
            <a:ext cx="9628221" cy="348886"/>
          </a:xfrm>
        </p:spPr>
        <p:txBody>
          <a:bodyPr/>
          <a:lstStyle/>
          <a:p>
            <a:r>
              <a:rPr/>
              <a:t>Del 6 al 13 de diciembre del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_principal" descr=""/>
          <p:cNvPicPr>
            <a:picLocks noGrp="1"/>
          </p:cNvPicPr>
          <p:nvPr>
            <p:ph type="pic" idx="2"/>
          </p:nvPr>
        </p:nvPicPr>
        <p:blipFill>
          <a:blip cstate="print" r:embed="rId2"/>
          <a:stretch>
            <a:fillRect/>
          </a:stretch>
        </p:blipFill>
        <p:spPr>
          <a:xfrm>
            <a:off x="420687" y="1257299"/>
            <a:ext cx="11384373" cy="510111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_principal" descr=""/>
          <p:cNvPicPr>
            <a:picLocks noGrp="1"/>
          </p:cNvPicPr>
          <p:nvPr>
            <p:ph type="pic" idx="2"/>
          </p:nvPr>
        </p:nvPicPr>
        <p:blipFill>
          <a:blip cstate="print" r:embed="rId2"/>
          <a:stretch>
            <a:fillRect/>
          </a:stretch>
        </p:blipFill>
        <p:spPr>
          <a:xfrm>
            <a:off x="420687" y="1257299"/>
            <a:ext cx="11384373" cy="510111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_principal" descr=""/>
          <p:cNvPicPr>
            <a:picLocks noGrp="1"/>
          </p:cNvPicPr>
          <p:nvPr>
            <p:ph type="pic" idx="2"/>
          </p:nvPr>
        </p:nvPicPr>
        <p:blipFill>
          <a:blip cstate="print" r:embed="rId2"/>
          <a:stretch>
            <a:fillRect/>
          </a:stretch>
        </p:blipFill>
        <p:spPr>
          <a:xfrm>
            <a:off x="420687" y="1257299"/>
            <a:ext cx="11384373" cy="510111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_principal" descr=""/>
          <p:cNvPicPr>
            <a:picLocks noGrp="1"/>
          </p:cNvPicPr>
          <p:nvPr>
            <p:ph type="pic" idx="2"/>
          </p:nvPr>
        </p:nvPicPr>
        <p:blipFill>
          <a:blip cstate="print" r:embed="rId2"/>
          <a:stretch>
            <a:fillRect/>
          </a:stretch>
        </p:blipFill>
        <p:spPr>
          <a:xfrm>
            <a:off x="420687" y="1257299"/>
            <a:ext cx="11384373" cy="510111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_principal" descr=""/>
          <p:cNvPicPr>
            <a:picLocks noGrp="1"/>
          </p:cNvPicPr>
          <p:nvPr>
            <p:ph type="pic" idx="2"/>
          </p:nvPr>
        </p:nvPicPr>
        <p:blipFill>
          <a:blip cstate="print" r:embed="rId2"/>
          <a:stretch>
            <a:fillRect/>
          </a:stretch>
        </p:blipFill>
        <p:spPr>
          <a:xfrm>
            <a:off x="420687" y="1257299"/>
            <a:ext cx="11384373" cy="51011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_principal" descr=""/>
          <p:cNvPicPr>
            <a:picLocks noGrp="1"/>
          </p:cNvPicPr>
          <p:nvPr>
            <p:ph type="pic" idx="2"/>
          </p:nvPr>
        </p:nvPicPr>
        <p:blipFill>
          <a:blip cstate="print" r:embed="rId2"/>
          <a:stretch>
            <a:fillRect/>
          </a:stretch>
        </p:blipFill>
        <p:spPr>
          <a:xfrm>
            <a:off x="420687" y="1257299"/>
            <a:ext cx="11384373" cy="51011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_principal" descr=""/>
          <p:cNvPicPr>
            <a:picLocks noGrp="1"/>
          </p:cNvPicPr>
          <p:nvPr>
            <p:ph type="pic" idx="2"/>
          </p:nvPr>
        </p:nvPicPr>
        <p:blipFill>
          <a:blip cstate="print" r:embed="rId2"/>
          <a:stretch>
            <a:fillRect/>
          </a:stretch>
        </p:blipFill>
        <p:spPr>
          <a:xfrm>
            <a:off x="420687" y="1257299"/>
            <a:ext cx="11384373" cy="510111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rant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erencia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ialogo_soci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803</TotalTime>
  <Words>0</Words>
  <Application>Microsoft Office PowerPoint</Application>
  <PresentationFormat>Panorámica</PresentationFormat>
  <Paragraphs>0</Paragraphs>
  <Slides>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0</vt:i4>
      </vt:variant>
    </vt:vector>
  </HeadingPairs>
  <TitlesOfParts>
    <vt:vector size="7" baseType="lpstr">
      <vt:lpstr>Poppins Medium</vt:lpstr>
      <vt:lpstr>Arial</vt:lpstr>
      <vt:lpstr>Calibri</vt:lpstr>
      <vt:lpstr>Poppins</vt:lpstr>
      <vt:lpstr>morant</vt:lpstr>
      <vt:lpstr>gerencia</vt:lpstr>
      <vt:lpstr>dialogo_social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Presentación de PowerPoint</dc:title>
  <dc:creator>MORANT</dc:creator>
  <cp:lastModifiedBy/>
  <cp:revision>164</cp:revision>
  <dcterms:modified xsi:type="dcterms:W3CDTF">2024-12-13T17:24:28Z</dcterms:modified>
</cp:coreProperties>
</file>